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65" r:id="rId3"/>
    <p:sldId id="368" r:id="rId4"/>
    <p:sldId id="371" r:id="rId5"/>
    <p:sldId id="366" r:id="rId6"/>
    <p:sldId id="257" r:id="rId7"/>
    <p:sldId id="258" r:id="rId8"/>
    <p:sldId id="265" r:id="rId9"/>
    <p:sldId id="268" r:id="rId10"/>
    <p:sldId id="269" r:id="rId11"/>
    <p:sldId id="272" r:id="rId12"/>
    <p:sldId id="299" r:id="rId13"/>
    <p:sldId id="262" r:id="rId14"/>
    <p:sldId id="259" r:id="rId15"/>
    <p:sldId id="273" r:id="rId16"/>
    <p:sldId id="275" r:id="rId17"/>
    <p:sldId id="277" r:id="rId18"/>
    <p:sldId id="278" r:id="rId19"/>
    <p:sldId id="301" r:id="rId20"/>
    <p:sldId id="261" r:id="rId21"/>
    <p:sldId id="302" r:id="rId22"/>
    <p:sldId id="279" r:id="rId23"/>
    <p:sldId id="282" r:id="rId24"/>
    <p:sldId id="532" r:id="rId25"/>
    <p:sldId id="563" r:id="rId26"/>
    <p:sldId id="565" r:id="rId27"/>
    <p:sldId id="564" r:id="rId28"/>
    <p:sldId id="562" r:id="rId29"/>
    <p:sldId id="534" r:id="rId30"/>
    <p:sldId id="535" r:id="rId31"/>
    <p:sldId id="536" r:id="rId32"/>
    <p:sldId id="531" r:id="rId33"/>
    <p:sldId id="561" r:id="rId34"/>
    <p:sldId id="554" r:id="rId35"/>
    <p:sldId id="555" r:id="rId36"/>
    <p:sldId id="556" r:id="rId37"/>
    <p:sldId id="557" r:id="rId38"/>
    <p:sldId id="558" r:id="rId39"/>
    <p:sldId id="559" r:id="rId40"/>
    <p:sldId id="560" r:id="rId41"/>
    <p:sldId id="303" r:id="rId42"/>
    <p:sldId id="281" r:id="rId43"/>
    <p:sldId id="313" r:id="rId44"/>
    <p:sldId id="340" r:id="rId45"/>
    <p:sldId id="342" r:id="rId46"/>
    <p:sldId id="315" r:id="rId47"/>
    <p:sldId id="341" r:id="rId48"/>
    <p:sldId id="343" r:id="rId49"/>
    <p:sldId id="347" r:id="rId50"/>
    <p:sldId id="344" r:id="rId51"/>
    <p:sldId id="348" r:id="rId52"/>
    <p:sldId id="345" r:id="rId53"/>
    <p:sldId id="350" r:id="rId54"/>
    <p:sldId id="351" r:id="rId55"/>
    <p:sldId id="346" r:id="rId56"/>
    <p:sldId id="354" r:id="rId57"/>
    <p:sldId id="352" r:id="rId58"/>
    <p:sldId id="355" r:id="rId59"/>
    <p:sldId id="357" r:id="rId60"/>
    <p:sldId id="358" r:id="rId61"/>
    <p:sldId id="359" r:id="rId62"/>
    <p:sldId id="360" r:id="rId63"/>
    <p:sldId id="361" r:id="rId64"/>
    <p:sldId id="304" r:id="rId65"/>
    <p:sldId id="280" r:id="rId66"/>
    <p:sldId id="305" r:id="rId67"/>
    <p:sldId id="533" r:id="rId68"/>
    <p:sldId id="362" r:id="rId69"/>
    <p:sldId id="363" r:id="rId70"/>
    <p:sldId id="307" r:id="rId71"/>
    <p:sldId id="285" r:id="rId72"/>
    <p:sldId id="289" r:id="rId73"/>
    <p:sldId id="316" r:id="rId74"/>
    <p:sldId id="291" r:id="rId75"/>
    <p:sldId id="292" r:id="rId76"/>
    <p:sldId id="298" r:id="rId77"/>
    <p:sldId id="290" r:id="rId78"/>
    <p:sldId id="293" r:id="rId79"/>
    <p:sldId id="294" r:id="rId80"/>
    <p:sldId id="295" r:id="rId81"/>
    <p:sldId id="311" r:id="rId82"/>
    <p:sldId id="308" r:id="rId83"/>
    <p:sldId id="309" r:id="rId84"/>
    <p:sldId id="310" r:id="rId85"/>
    <p:sldId id="399" r:id="rId86"/>
    <p:sldId id="548" r:id="rId87"/>
    <p:sldId id="549" r:id="rId88"/>
    <p:sldId id="550" r:id="rId89"/>
    <p:sldId id="551" r:id="rId90"/>
    <p:sldId id="552" r:id="rId91"/>
    <p:sldId id="553" r:id="rId92"/>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2286000" algn="l" defTabSz="914400" rtl="0" eaLnBrk="1" latinLnBrk="0" hangingPunct="1">
      <a:defRPr kumimoji="1" kern="1200">
        <a:solidFill>
          <a:schemeClr val="tx1"/>
        </a:solidFill>
        <a:latin typeface="Calibri" pitchFamily="34" charset="0"/>
        <a:ea typeface="新細明體" pitchFamily="18" charset="-120"/>
        <a:cs typeface="+mn-cs"/>
      </a:defRPr>
    </a:lvl6pPr>
    <a:lvl7pPr marL="2743200" algn="l" defTabSz="914400" rtl="0" eaLnBrk="1" latinLnBrk="0" hangingPunct="1">
      <a:defRPr kumimoji="1" kern="1200">
        <a:solidFill>
          <a:schemeClr val="tx1"/>
        </a:solidFill>
        <a:latin typeface="Calibri" pitchFamily="34" charset="0"/>
        <a:ea typeface="新細明體" pitchFamily="18" charset="-120"/>
        <a:cs typeface="+mn-cs"/>
      </a:defRPr>
    </a:lvl7pPr>
    <a:lvl8pPr marL="3200400" algn="l" defTabSz="914400" rtl="0" eaLnBrk="1" latinLnBrk="0" hangingPunct="1">
      <a:defRPr kumimoji="1" kern="1200">
        <a:solidFill>
          <a:schemeClr val="tx1"/>
        </a:solidFill>
        <a:latin typeface="Calibri" pitchFamily="34" charset="0"/>
        <a:ea typeface="新細明體" pitchFamily="18" charset="-120"/>
        <a:cs typeface="+mn-cs"/>
      </a:defRPr>
    </a:lvl8pPr>
    <a:lvl9pPr marL="3657600" algn="l" defTabSz="914400" rtl="0" eaLnBrk="1" latinLnBrk="0" hangingPunct="1">
      <a:defRPr kumimoji="1" kern="1200">
        <a:solidFill>
          <a:schemeClr val="tx1"/>
        </a:solidFill>
        <a:latin typeface="Calibri"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1428"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kumimoji="0" sz="1200" smtClean="0">
                <a:latin typeface="+mn-lt"/>
                <a:ea typeface="+mn-ea"/>
              </a:defRPr>
            </a:lvl1pPr>
          </a:lstStyle>
          <a:p>
            <a:pPr>
              <a:defRPr/>
            </a:pPr>
            <a:fld id="{D95A6D64-DDC5-4FB2-9F46-02BB8A650D07}" type="datetimeFigureOut">
              <a:rPr lang="zh-TW" altLang="en-US"/>
              <a:pPr>
                <a:defRPr/>
              </a:pPr>
              <a:t>2024/3/1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kumimoji="0" sz="1200" smtClean="0">
                <a:latin typeface="+mn-lt"/>
                <a:ea typeface="+mn-ea"/>
              </a:defRPr>
            </a:lvl1pPr>
          </a:lstStyle>
          <a:p>
            <a:pPr>
              <a:defRPr/>
            </a:pPr>
            <a:fld id="{6F474C5C-86F4-4A5B-9CEA-FDDBF60ABB5E}" type="slidenum">
              <a:rPr lang="zh-TW" altLang="en-US"/>
              <a:pPr>
                <a:defRPr/>
              </a:pPr>
              <a:t>‹#›</a:t>
            </a:fld>
            <a:endParaRPr lang="zh-TW" altLang="en-US"/>
          </a:p>
        </p:txBody>
      </p:sp>
    </p:spTree>
    <p:extLst>
      <p:ext uri="{BB962C8B-B14F-4D97-AF65-F5344CB8AC3E}">
        <p14:creationId xmlns:p14="http://schemas.microsoft.com/office/powerpoint/2010/main" val="60678139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TW" altLang="en-US"/>
          </a:p>
        </p:txBody>
      </p:sp>
      <p:sp>
        <p:nvSpPr>
          <p:cNvPr id="2037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新細明體" pitchFamily="18" charset="-120"/>
              </a:defRPr>
            </a:lvl1pPr>
            <a:lvl2pPr marL="742877" indent="-285722">
              <a:defRPr>
                <a:solidFill>
                  <a:schemeClr val="tx1"/>
                </a:solidFill>
                <a:latin typeface="Calibri" pitchFamily="34" charset="0"/>
                <a:ea typeface="新細明體" pitchFamily="18" charset="-120"/>
              </a:defRPr>
            </a:lvl2pPr>
            <a:lvl3pPr marL="1142888" indent="-228578">
              <a:defRPr>
                <a:solidFill>
                  <a:schemeClr val="tx1"/>
                </a:solidFill>
                <a:latin typeface="Calibri" pitchFamily="34" charset="0"/>
                <a:ea typeface="新細明體" pitchFamily="18" charset="-120"/>
              </a:defRPr>
            </a:lvl3pPr>
            <a:lvl4pPr marL="1600043" indent="-228578">
              <a:defRPr>
                <a:solidFill>
                  <a:schemeClr val="tx1"/>
                </a:solidFill>
                <a:latin typeface="Calibri" pitchFamily="34" charset="0"/>
                <a:ea typeface="新細明體" pitchFamily="18" charset="-120"/>
              </a:defRPr>
            </a:lvl4pPr>
            <a:lvl5pPr marL="2057199" indent="-228578">
              <a:defRPr>
                <a:solidFill>
                  <a:schemeClr val="tx1"/>
                </a:solidFill>
                <a:latin typeface="Calibri" pitchFamily="34" charset="0"/>
                <a:ea typeface="新細明體" pitchFamily="18" charset="-120"/>
              </a:defRPr>
            </a:lvl5pPr>
            <a:lvl6pPr marL="2514354" indent="-228578" fontAlgn="base">
              <a:spcBef>
                <a:spcPct val="0"/>
              </a:spcBef>
              <a:spcAft>
                <a:spcPct val="0"/>
              </a:spcAft>
              <a:defRPr>
                <a:solidFill>
                  <a:schemeClr val="tx1"/>
                </a:solidFill>
                <a:latin typeface="Calibri" pitchFamily="34" charset="0"/>
                <a:ea typeface="新細明體" pitchFamily="18" charset="-120"/>
              </a:defRPr>
            </a:lvl6pPr>
            <a:lvl7pPr marL="2971509" indent="-228578" fontAlgn="base">
              <a:spcBef>
                <a:spcPct val="0"/>
              </a:spcBef>
              <a:spcAft>
                <a:spcPct val="0"/>
              </a:spcAft>
              <a:defRPr>
                <a:solidFill>
                  <a:schemeClr val="tx1"/>
                </a:solidFill>
                <a:latin typeface="Calibri" pitchFamily="34" charset="0"/>
                <a:ea typeface="新細明體" pitchFamily="18" charset="-120"/>
              </a:defRPr>
            </a:lvl7pPr>
            <a:lvl8pPr marL="3428664" indent="-228578" fontAlgn="base">
              <a:spcBef>
                <a:spcPct val="0"/>
              </a:spcBef>
              <a:spcAft>
                <a:spcPct val="0"/>
              </a:spcAft>
              <a:defRPr>
                <a:solidFill>
                  <a:schemeClr val="tx1"/>
                </a:solidFill>
                <a:latin typeface="Calibri" pitchFamily="34" charset="0"/>
                <a:ea typeface="新細明體" pitchFamily="18" charset="-120"/>
              </a:defRPr>
            </a:lvl8pPr>
            <a:lvl9pPr marL="3885819" indent="-228578" fontAlgn="base">
              <a:spcBef>
                <a:spcPct val="0"/>
              </a:spcBef>
              <a:spcAft>
                <a:spcPct val="0"/>
              </a:spcAft>
              <a:defRPr>
                <a:solidFill>
                  <a:schemeClr val="tx1"/>
                </a:solidFill>
                <a:latin typeface="Calibri" pitchFamily="34" charset="0"/>
                <a:ea typeface="新細明體" pitchFamily="18" charset="-120"/>
              </a:defRPr>
            </a:lvl9pPr>
          </a:lstStyle>
          <a:p>
            <a:pPr fontAlgn="base">
              <a:spcBef>
                <a:spcPct val="0"/>
              </a:spcBef>
              <a:spcAft>
                <a:spcPct val="0"/>
              </a:spcAft>
            </a:pPr>
            <a:fld id="{C15C6CDD-23C6-4270-A887-DA1B482BA6F3}" type="slidenum">
              <a:rPr lang="zh-TW" altLang="en-US"/>
              <a:pPr fontAlgn="base">
                <a:spcBef>
                  <a:spcPct val="0"/>
                </a:spcBef>
                <a:spcAft>
                  <a:spcPct val="0"/>
                </a:spcAft>
              </a:pPr>
              <a:t>86</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lvl1pPr>
          </a:lstStyle>
          <a:p>
            <a:pPr>
              <a:defRPr/>
            </a:pPr>
            <a:fld id="{37AAD5B6-4F57-42A7-87D2-509519AE5317}" type="datetime1">
              <a:rPr lang="zh-TW" altLang="en-US" smtClean="0"/>
              <a:t>2024/3/1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3B9A4CCC-75F6-4385-A38D-440F28085216}" type="slidenum">
              <a:rPr lang="zh-TW" altLang="en-US"/>
              <a:pPr>
                <a:defRPr/>
              </a:pPr>
              <a:t>‹#›</a:t>
            </a:fld>
            <a:endParaRPr lang="zh-TW" altLang="en-US"/>
          </a:p>
        </p:txBody>
      </p:sp>
    </p:spTree>
    <p:extLst>
      <p:ext uri="{BB962C8B-B14F-4D97-AF65-F5344CB8AC3E}">
        <p14:creationId xmlns:p14="http://schemas.microsoft.com/office/powerpoint/2010/main" val="201295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C316069F-1634-416A-8B5E-4762294BB678}" type="datetime1">
              <a:rPr lang="zh-TW" altLang="en-US" smtClean="0"/>
              <a:t>2024/3/1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089404B6-7259-44BE-B62D-2D94F7771574}" type="slidenum">
              <a:rPr lang="zh-TW" altLang="en-US"/>
              <a:pPr>
                <a:defRPr/>
              </a:pPr>
              <a:t>‹#›</a:t>
            </a:fld>
            <a:endParaRPr lang="zh-TW" altLang="en-US"/>
          </a:p>
        </p:txBody>
      </p:sp>
    </p:spTree>
    <p:extLst>
      <p:ext uri="{BB962C8B-B14F-4D97-AF65-F5344CB8AC3E}">
        <p14:creationId xmlns:p14="http://schemas.microsoft.com/office/powerpoint/2010/main" val="531159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91C68B12-6275-4D60-8BF1-AEF7AD851EA9}" type="datetime1">
              <a:rPr lang="zh-TW" altLang="en-US" smtClean="0"/>
              <a:t>2024/3/1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99186B65-8A58-4337-9E07-02895A8EED9A}" type="slidenum">
              <a:rPr lang="zh-TW" altLang="en-US"/>
              <a:pPr>
                <a:defRPr/>
              </a:pPr>
              <a:t>‹#›</a:t>
            </a:fld>
            <a:endParaRPr lang="zh-TW" altLang="en-US"/>
          </a:p>
        </p:txBody>
      </p:sp>
    </p:spTree>
    <p:extLst>
      <p:ext uri="{BB962C8B-B14F-4D97-AF65-F5344CB8AC3E}">
        <p14:creationId xmlns:p14="http://schemas.microsoft.com/office/powerpoint/2010/main" val="295920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823DAE32-B273-4940-B586-1ACE6CA0437B}" type="datetime1">
              <a:rPr lang="zh-TW" altLang="en-US" smtClean="0"/>
              <a:t>2024/3/1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B64E30A8-D264-4E72-8AA5-160288B368CA}" type="slidenum">
              <a:rPr lang="zh-TW" altLang="en-US"/>
              <a:pPr>
                <a:defRPr/>
              </a:pPr>
              <a:t>‹#›</a:t>
            </a:fld>
            <a:endParaRPr lang="zh-TW" altLang="en-US"/>
          </a:p>
        </p:txBody>
      </p:sp>
    </p:spTree>
    <p:extLst>
      <p:ext uri="{BB962C8B-B14F-4D97-AF65-F5344CB8AC3E}">
        <p14:creationId xmlns:p14="http://schemas.microsoft.com/office/powerpoint/2010/main" val="37088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94B04B62-BAB3-4D5F-8F43-351793B46499}" type="datetime1">
              <a:rPr lang="zh-TW" altLang="en-US" smtClean="0"/>
              <a:t>2024/3/1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5539A557-B555-4969-8788-A311CF614C6C}" type="slidenum">
              <a:rPr lang="zh-TW" altLang="en-US"/>
              <a:pPr>
                <a:defRPr/>
              </a:pPr>
              <a:t>‹#›</a:t>
            </a:fld>
            <a:endParaRPr lang="zh-TW" altLang="en-US"/>
          </a:p>
        </p:txBody>
      </p:sp>
    </p:spTree>
    <p:extLst>
      <p:ext uri="{BB962C8B-B14F-4D97-AF65-F5344CB8AC3E}">
        <p14:creationId xmlns:p14="http://schemas.microsoft.com/office/powerpoint/2010/main" val="825798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pPr>
              <a:defRPr/>
            </a:pPr>
            <a:fld id="{1275F50C-4AF2-4822-BAB0-45FA46C3DD88}" type="datetime1">
              <a:rPr lang="zh-TW" altLang="en-US" smtClean="0"/>
              <a:t>2024/3/1</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4A40B32E-3253-42F6-899F-9D3362B2B643}" type="slidenum">
              <a:rPr lang="zh-TW" altLang="en-US"/>
              <a:pPr>
                <a:defRPr/>
              </a:pPr>
              <a:t>‹#›</a:t>
            </a:fld>
            <a:endParaRPr lang="zh-TW" altLang="en-US"/>
          </a:p>
        </p:txBody>
      </p:sp>
    </p:spTree>
    <p:extLst>
      <p:ext uri="{BB962C8B-B14F-4D97-AF65-F5344CB8AC3E}">
        <p14:creationId xmlns:p14="http://schemas.microsoft.com/office/powerpoint/2010/main" val="197253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p:txBody>
          <a:bodyPr/>
          <a:lstStyle>
            <a:lvl1pPr>
              <a:defRPr/>
            </a:lvl1pPr>
          </a:lstStyle>
          <a:p>
            <a:pPr>
              <a:defRPr/>
            </a:pPr>
            <a:fld id="{97149B00-6028-4940-B383-CCC9A78A2A71}" type="datetime1">
              <a:rPr lang="zh-TW" altLang="en-US" smtClean="0"/>
              <a:t>2024/3/1</a:t>
            </a:fld>
            <a:endParaRPr lang="zh-TW" altLang="en-US"/>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4410BFE8-292C-49F4-893A-638154B611E6}" type="slidenum">
              <a:rPr lang="zh-TW" altLang="en-US"/>
              <a:pPr>
                <a:defRPr/>
              </a:pPr>
              <a:t>‹#›</a:t>
            </a:fld>
            <a:endParaRPr lang="zh-TW" altLang="en-US"/>
          </a:p>
        </p:txBody>
      </p:sp>
    </p:spTree>
    <p:extLst>
      <p:ext uri="{BB962C8B-B14F-4D97-AF65-F5344CB8AC3E}">
        <p14:creationId xmlns:p14="http://schemas.microsoft.com/office/powerpoint/2010/main" val="3581250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3"/>
          <p:cNvSpPr>
            <a:spLocks noGrp="1"/>
          </p:cNvSpPr>
          <p:nvPr>
            <p:ph type="dt" sz="half" idx="10"/>
          </p:nvPr>
        </p:nvSpPr>
        <p:spPr/>
        <p:txBody>
          <a:bodyPr/>
          <a:lstStyle>
            <a:lvl1pPr>
              <a:defRPr/>
            </a:lvl1pPr>
          </a:lstStyle>
          <a:p>
            <a:pPr>
              <a:defRPr/>
            </a:pPr>
            <a:fld id="{69575237-D529-4CCE-9C93-178CA7206020}" type="datetime1">
              <a:rPr lang="zh-TW" altLang="en-US" smtClean="0"/>
              <a:t>2024/3/1</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84009CE2-AF5D-41D6-8E84-6159621678FD}" type="slidenum">
              <a:rPr lang="zh-TW" altLang="en-US"/>
              <a:pPr>
                <a:defRPr/>
              </a:pPr>
              <a:t>‹#›</a:t>
            </a:fld>
            <a:endParaRPr lang="zh-TW" altLang="en-US"/>
          </a:p>
        </p:txBody>
      </p:sp>
    </p:spTree>
    <p:extLst>
      <p:ext uri="{BB962C8B-B14F-4D97-AF65-F5344CB8AC3E}">
        <p14:creationId xmlns:p14="http://schemas.microsoft.com/office/powerpoint/2010/main" val="1200952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DB1CF323-54F0-4612-B803-D15695DD677F}" type="datetime1">
              <a:rPr lang="zh-TW" altLang="en-US" smtClean="0"/>
              <a:t>2024/3/1</a:t>
            </a:fld>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7E0473B4-C3F3-47A6-927E-48C86AC7F964}" type="slidenum">
              <a:rPr lang="zh-TW" altLang="en-US"/>
              <a:pPr>
                <a:defRPr/>
              </a:pPr>
              <a:t>‹#›</a:t>
            </a:fld>
            <a:endParaRPr lang="zh-TW" altLang="en-US"/>
          </a:p>
        </p:txBody>
      </p:sp>
    </p:spTree>
    <p:extLst>
      <p:ext uri="{BB962C8B-B14F-4D97-AF65-F5344CB8AC3E}">
        <p14:creationId xmlns:p14="http://schemas.microsoft.com/office/powerpoint/2010/main" val="3458580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6E049361-E413-4216-9223-9BC25D254782}" type="datetime1">
              <a:rPr lang="zh-TW" altLang="en-US" smtClean="0"/>
              <a:t>2024/3/1</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0F547609-D55E-41A8-A1AC-FEE7BCD94036}" type="slidenum">
              <a:rPr lang="zh-TW" altLang="en-US"/>
              <a:pPr>
                <a:defRPr/>
              </a:pPr>
              <a:t>‹#›</a:t>
            </a:fld>
            <a:endParaRPr lang="zh-TW" altLang="en-US"/>
          </a:p>
        </p:txBody>
      </p:sp>
    </p:spTree>
    <p:extLst>
      <p:ext uri="{BB962C8B-B14F-4D97-AF65-F5344CB8AC3E}">
        <p14:creationId xmlns:p14="http://schemas.microsoft.com/office/powerpoint/2010/main" val="1989566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720FD04A-A2B5-4AC2-A36E-5BA5D6250520}" type="datetime1">
              <a:rPr lang="zh-TW" altLang="en-US" smtClean="0"/>
              <a:t>2024/3/1</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CD5E1D31-09BA-469A-9E93-E594A1EE8894}" type="slidenum">
              <a:rPr lang="zh-TW" altLang="en-US"/>
              <a:pPr>
                <a:defRPr/>
              </a:pPr>
              <a:t>‹#›</a:t>
            </a:fld>
            <a:endParaRPr lang="zh-TW" altLang="en-US"/>
          </a:p>
        </p:txBody>
      </p:sp>
    </p:spTree>
    <p:extLst>
      <p:ext uri="{BB962C8B-B14F-4D97-AF65-F5344CB8AC3E}">
        <p14:creationId xmlns:p14="http://schemas.microsoft.com/office/powerpoint/2010/main" val="915458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kumimoji="0" sz="1200" smtClean="0">
                <a:solidFill>
                  <a:schemeClr val="tx1">
                    <a:tint val="75000"/>
                  </a:schemeClr>
                </a:solidFill>
                <a:latin typeface="+mn-lt"/>
                <a:ea typeface="+mn-ea"/>
              </a:defRPr>
            </a:lvl1pPr>
          </a:lstStyle>
          <a:p>
            <a:pPr>
              <a:defRPr/>
            </a:pPr>
            <a:fld id="{49FDF371-BFD4-426A-BF8A-F0DB566630C4}" type="datetime1">
              <a:rPr lang="zh-TW" altLang="en-US" smtClean="0"/>
              <a:t>2024/3/1</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smtClean="0">
                <a:solidFill>
                  <a:schemeClr val="tx1">
                    <a:tint val="75000"/>
                  </a:schemeClr>
                </a:solidFill>
                <a:latin typeface="+mn-lt"/>
                <a:ea typeface="+mn-ea"/>
              </a:defRPr>
            </a:lvl1pPr>
          </a:lstStyle>
          <a:p>
            <a:pPr>
              <a:defRPr/>
            </a:pPr>
            <a:fld id="{BD56A8C9-91CD-4B62-B244-74B51E123E0E}"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新細明體" pitchFamily="18" charset="-120"/>
        </a:defRPr>
      </a:lvl2pPr>
      <a:lvl3pPr algn="ctr" rtl="0" fontAlgn="base">
        <a:spcBef>
          <a:spcPct val="0"/>
        </a:spcBef>
        <a:spcAft>
          <a:spcPct val="0"/>
        </a:spcAft>
        <a:defRPr sz="4400">
          <a:solidFill>
            <a:schemeClr val="tx1"/>
          </a:solidFill>
          <a:latin typeface="Calibri" pitchFamily="34" charset="0"/>
          <a:ea typeface="新細明體" pitchFamily="18" charset="-120"/>
        </a:defRPr>
      </a:lvl3pPr>
      <a:lvl4pPr algn="ctr" rtl="0" fontAlgn="base">
        <a:spcBef>
          <a:spcPct val="0"/>
        </a:spcBef>
        <a:spcAft>
          <a:spcPct val="0"/>
        </a:spcAft>
        <a:defRPr sz="4400">
          <a:solidFill>
            <a:schemeClr val="tx1"/>
          </a:solidFill>
          <a:latin typeface="Calibri" pitchFamily="34" charset="0"/>
          <a:ea typeface="新細明體" pitchFamily="18" charset="-120"/>
        </a:defRPr>
      </a:lvl4pPr>
      <a:lvl5pPr algn="ctr" rtl="0" fontAlgn="base">
        <a:spcBef>
          <a:spcPct val="0"/>
        </a:spcBef>
        <a:spcAft>
          <a:spcPct val="0"/>
        </a:spcAft>
        <a:defRPr sz="4400">
          <a:solidFill>
            <a:schemeClr val="tx1"/>
          </a:solidFill>
          <a:latin typeface="Calibri" pitchFamily="34" charset="0"/>
          <a:ea typeface="新細明體" pitchFamily="18" charset="-12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aspberrypi.org/downloads/raspbian/"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ourceforge.net/projects/win32diskimager/"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hakra-zh.blogspot.tw/2012/04/windows-win32diskimager-live-usb.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the.earth.li/~sgtatham/putty/latest/x86/putty.exe" TargetMode="External"/><Relationship Id="rId2" Type="http://schemas.openxmlformats.org/officeDocument/2006/relationships/hyperlink" Target="http://www.chiark.greenend.org.uk/~sgtatham/putty/" TargetMode="External"/><Relationship Id="rId1" Type="http://schemas.openxmlformats.org/officeDocument/2006/relationships/slideLayout" Target="../slideLayouts/slideLayout2.xml"/><Relationship Id="rId4" Type="http://schemas.openxmlformats.org/officeDocument/2006/relationships/hyperlink" Target="http://www.ascc.sinica.edu.tw/putt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raspberrypi.org/documentation/remote-access/ssh/windows.m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MKWgAZD_py0&amp;feature=relmfu" TargetMode="External"/><Relationship Id="rId2" Type="http://schemas.openxmlformats.org/officeDocument/2006/relationships/hyperlink" Target="http://yehnan.blogspot.tw/2012/08/raspberry-pi.html" TargetMode="External"/><Relationship Id="rId1" Type="http://schemas.openxmlformats.org/officeDocument/2006/relationships/slideLayout" Target="../slideLayouts/slideLayout2.xml"/><Relationship Id="rId6" Type="http://schemas.openxmlformats.org/officeDocument/2006/relationships/hyperlink" Target="http://blog.xuite.net/ericsk0313/ubuntu/5237786" TargetMode="External"/><Relationship Id="rId5" Type="http://schemas.openxmlformats.org/officeDocument/2006/relationships/hyperlink" Target="http://www.youtube.com/watch?v=pF6tdBtvEGM&amp;feature=relmfu" TargetMode="External"/><Relationship Id="rId4" Type="http://schemas.openxmlformats.org/officeDocument/2006/relationships/hyperlink" Target="http://www.youtube.com/watch?v=HXXPAY10nik&amp;feature=relmfu" TargetMode="External"/></Relationships>
</file>

<file path=ppt/slides/_rels/slide4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www.gonet.idv.tw/TjBlog/ArticleForm?ID=347"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66.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www.gonet.idv.tw/TjBlog/ArticleForm?ID=347"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l="4160" r="3584"/>
          <a:stretch>
            <a:fillRect/>
          </a:stretch>
        </p:blipFill>
        <p:spPr bwMode="auto">
          <a:xfrm>
            <a:off x="468313" y="1052513"/>
            <a:ext cx="6767512" cy="498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ctrTitle"/>
          </p:nvPr>
        </p:nvSpPr>
        <p:spPr>
          <a:xfrm>
            <a:off x="323850" y="-242888"/>
            <a:ext cx="8569325" cy="1470026"/>
          </a:xfrm>
        </p:spPr>
        <p:txBody>
          <a:bodyPr rtlCol="0">
            <a:normAutofit/>
          </a:bodyPr>
          <a:lstStyle/>
          <a:p>
            <a:pPr fontAlgn="auto">
              <a:spcAft>
                <a:spcPts val="0"/>
              </a:spcAft>
              <a:defRPr/>
            </a:pPr>
            <a:r>
              <a:rPr lang="zh-TW" altLang="zh-TW" sz="3600" b="1" dirty="0">
                <a:solidFill>
                  <a:schemeClr val="tx2">
                    <a:lumMod val="50000"/>
                  </a:schemeClr>
                </a:solidFill>
              </a:rPr>
              <a:t>樹莓派</a:t>
            </a:r>
            <a:r>
              <a:rPr lang="en-US" altLang="zh-TW" sz="3600" b="1" dirty="0">
                <a:solidFill>
                  <a:schemeClr val="tx2">
                    <a:lumMod val="50000"/>
                  </a:schemeClr>
                </a:solidFill>
              </a:rPr>
              <a:t>Pi3 (64bit)</a:t>
            </a:r>
            <a:endParaRPr lang="zh-TW" altLang="en-US" sz="3600" b="1" dirty="0">
              <a:solidFill>
                <a:schemeClr val="tx2">
                  <a:lumMod val="50000"/>
                </a:schemeClr>
              </a:solidFill>
            </a:endParaRPr>
          </a:p>
        </p:txBody>
      </p:sp>
      <p:pic>
        <p:nvPicPr>
          <p:cNvPr id="20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149475"/>
            <a:ext cx="2571750"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3B9A4CCC-75F6-4385-A38D-440F28085216}" type="slidenum">
              <a:rPr lang="zh-TW" altLang="en-US" smtClean="0"/>
              <a:pPr>
                <a:defRPr/>
              </a:pPr>
              <a:t>1</a:t>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1650" y="-39688"/>
            <a:ext cx="8229600" cy="1143001"/>
          </a:xfrm>
        </p:spPr>
        <p:txBody>
          <a:bodyPr rtlCol="0">
            <a:normAutofit/>
          </a:bodyPr>
          <a:lstStyle/>
          <a:p>
            <a:pPr fontAlgn="auto">
              <a:spcAft>
                <a:spcPts val="0"/>
              </a:spcAft>
              <a:defRPr/>
            </a:pPr>
            <a:r>
              <a:rPr lang="zh-TW" altLang="zh-TW" b="1" dirty="0">
                <a:solidFill>
                  <a:schemeClr val="tx2">
                    <a:lumMod val="50000"/>
                  </a:schemeClr>
                </a:solidFill>
                <a:latin typeface="Times New Roman" panose="02020603050405020304" pitchFamily="18" charset="0"/>
                <a:ea typeface="+mn-ea"/>
                <a:cs typeface="Times New Roman" panose="02020603050405020304" pitchFamily="18" charset="0"/>
              </a:rPr>
              <a:t>認識</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 Raspberry Pi 3</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12291" name="矩形 2"/>
          <p:cNvSpPr>
            <a:spLocks noChangeArrowheads="1"/>
          </p:cNvSpPr>
          <p:nvPr/>
        </p:nvSpPr>
        <p:spPr bwMode="auto">
          <a:xfrm>
            <a:off x="-36513" y="5516563"/>
            <a:ext cx="9324976"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2000">
                <a:latin typeface="Times New Roman" pitchFamily="18" charset="0"/>
                <a:cs typeface="Times New Roman" pitchFamily="18" charset="0"/>
              </a:rPr>
              <a:t>Developed by B.A. Wichman in the 1970s as a means of measuring a </a:t>
            </a:r>
            <a:r>
              <a:rPr kumimoji="0" lang="en-US" altLang="zh-TW" sz="2000" b="1">
                <a:solidFill>
                  <a:srgbClr val="00B050"/>
                </a:solidFill>
                <a:latin typeface="Times New Roman" pitchFamily="18" charset="0"/>
                <a:cs typeface="Times New Roman" pitchFamily="18" charset="0"/>
              </a:rPr>
              <a:t>computer’s speed</a:t>
            </a:r>
            <a:r>
              <a:rPr kumimoji="0" lang="en-US" altLang="zh-TW" sz="2000">
                <a:latin typeface="Times New Roman" pitchFamily="18" charset="0"/>
                <a:cs typeface="Times New Roman" pitchFamily="18" charset="0"/>
              </a:rPr>
              <a:t>, the Whetstone benchmark concentrates on floating-point performance. Despite its age, the benchmark offers a good insight into the peak floating-point performance of a processor.</a:t>
            </a:r>
            <a:endParaRPr kumimoji="0" lang="zh-TW" altLang="en-US" sz="2000">
              <a:latin typeface="Times New Roman" pitchFamily="18" charset="0"/>
              <a:cs typeface="Times New Roman" pitchFamily="18" charset="0"/>
            </a:endParaRPr>
          </a:p>
        </p:txBody>
      </p:sp>
      <p:pic>
        <p:nvPicPr>
          <p:cNvPr id="12292" name="Picture 6" descr="Whetst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076325"/>
            <a:ext cx="76327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10</a:t>
            </a:fld>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1650" y="-39688"/>
            <a:ext cx="8229600" cy="1143001"/>
          </a:xfrm>
        </p:spPr>
        <p:txBody>
          <a:bodyPr rtlCol="0">
            <a:normAutofit/>
          </a:bodyPr>
          <a:lstStyle/>
          <a:p>
            <a:pPr fontAlgn="auto">
              <a:spcAft>
                <a:spcPts val="0"/>
              </a:spcAft>
              <a:defRPr/>
            </a:pPr>
            <a:r>
              <a:rPr lang="zh-TW" altLang="zh-TW" b="1" dirty="0">
                <a:solidFill>
                  <a:schemeClr val="tx2">
                    <a:lumMod val="50000"/>
                  </a:schemeClr>
                </a:solidFill>
                <a:latin typeface="Times New Roman" panose="02020603050405020304" pitchFamily="18" charset="0"/>
                <a:ea typeface="+mn-ea"/>
                <a:cs typeface="Times New Roman" panose="02020603050405020304" pitchFamily="18" charset="0"/>
              </a:rPr>
              <a:t>認識</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 Raspberry Pi 3</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15363" name="矩形 2"/>
          <p:cNvSpPr>
            <a:spLocks noChangeArrowheads="1"/>
          </p:cNvSpPr>
          <p:nvPr/>
        </p:nvSpPr>
        <p:spPr bwMode="auto">
          <a:xfrm>
            <a:off x="0" y="5516563"/>
            <a:ext cx="9144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2000" dirty="0">
                <a:latin typeface="Times New Roman" pitchFamily="18" charset="0"/>
                <a:cs typeface="Times New Roman" pitchFamily="18" charset="0"/>
              </a:rPr>
              <a:t>You can’t get extra performance without a few sacrifices. The Pi 3 draws the most power of the test group, but its extra performance means it spends more time at idle. Those looking for maximum battery life should look at the Model A+ or the Pi Zero as an alternative.</a:t>
            </a:r>
            <a:endParaRPr kumimoji="0" lang="zh-TW" altLang="en-US" sz="2000" dirty="0">
              <a:latin typeface="Times New Roman" pitchFamily="18" charset="0"/>
              <a:cs typeface="Times New Roman" pitchFamily="18" charset="0"/>
            </a:endParaRPr>
          </a:p>
        </p:txBody>
      </p:sp>
      <p:pic>
        <p:nvPicPr>
          <p:cNvPr id="15364" name="Picture 2" descr="Powerdr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808038"/>
            <a:ext cx="78486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11</a:t>
            </a:fld>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95288" y="2924175"/>
            <a:ext cx="8229600" cy="1143000"/>
          </a:xfrm>
        </p:spPr>
        <p:txBody>
          <a:bodyPr wrap="none" rtlCol="0">
            <a:sp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圖解</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Raspberry Pi</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12</a:t>
            </a:fld>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87675" y="115888"/>
            <a:ext cx="3343275" cy="585787"/>
          </a:xfrm>
          <a:prstGeom prst="rect">
            <a:avLst/>
          </a:prstGeom>
        </p:spPr>
        <p:txBody>
          <a:bodyPr wrap="none">
            <a:spAutoFit/>
          </a:bodyPr>
          <a:lstStyle/>
          <a:p>
            <a:pPr fontAlgn="auto">
              <a:spcBef>
                <a:spcPts val="0"/>
              </a:spcBef>
              <a:spcAft>
                <a:spcPts val="0"/>
              </a:spcAft>
              <a:defRPr/>
            </a:pPr>
            <a:r>
              <a:rPr kumimoji="0"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圖解</a:t>
            </a:r>
            <a:r>
              <a:rPr kumimoji="0" lang="en-US" altLang="zh-TW" sz="3200" b="1" dirty="0">
                <a:solidFill>
                  <a:schemeClr val="tx2">
                    <a:lumMod val="50000"/>
                  </a:schemeClr>
                </a:solidFill>
                <a:latin typeface="Times New Roman" panose="02020603050405020304" pitchFamily="18" charset="0"/>
                <a:ea typeface="+mn-ea"/>
                <a:cs typeface="Times New Roman" panose="02020603050405020304" pitchFamily="18" charset="0"/>
              </a:rPr>
              <a:t>Raspberry Pi</a:t>
            </a:r>
            <a:endParaRPr kumimoji="0" lang="zh-TW" altLang="en-US" sz="3200" dirty="0">
              <a:latin typeface="+mn-lt"/>
              <a:ea typeface="+mn-ea"/>
            </a:endParaRPr>
          </a:p>
        </p:txBody>
      </p:sp>
      <p:pic>
        <p:nvPicPr>
          <p:cNvPr id="17411" name="Picture 2" descr="D:\Raspberry Pi\course\Pi3+Breakout+Feb+29+20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66775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13</a:t>
            </a:fld>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Raspberry Pi\course\008-009_TheMagPi43-S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4963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987675" y="115888"/>
            <a:ext cx="3343275" cy="585787"/>
          </a:xfrm>
          <a:prstGeom prst="rect">
            <a:avLst/>
          </a:prstGeom>
        </p:spPr>
        <p:txBody>
          <a:bodyPr wrap="none">
            <a:spAutoFit/>
          </a:bodyPr>
          <a:lstStyle/>
          <a:p>
            <a:pPr fontAlgn="auto">
              <a:spcBef>
                <a:spcPts val="0"/>
              </a:spcBef>
              <a:spcAft>
                <a:spcPts val="0"/>
              </a:spcAft>
              <a:defRPr/>
            </a:pPr>
            <a:r>
              <a:rPr kumimoji="0"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圖解</a:t>
            </a:r>
            <a:r>
              <a:rPr kumimoji="0" lang="en-US" altLang="zh-TW" sz="3200" b="1" dirty="0">
                <a:solidFill>
                  <a:schemeClr val="tx2">
                    <a:lumMod val="50000"/>
                  </a:schemeClr>
                </a:solidFill>
                <a:latin typeface="Times New Roman" panose="02020603050405020304" pitchFamily="18" charset="0"/>
                <a:ea typeface="+mn-ea"/>
                <a:cs typeface="Times New Roman" panose="02020603050405020304" pitchFamily="18" charset="0"/>
              </a:rPr>
              <a:t>Raspberry Pi</a:t>
            </a:r>
            <a:endParaRPr kumimoji="0" lang="zh-TW" altLang="en-US" sz="3200" dirty="0">
              <a:latin typeface="+mn-lt"/>
              <a:ea typeface="+mn-ea"/>
            </a:endParaRPr>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14</a:t>
            </a:fld>
            <a:endParaRPr lang="zh-TW"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09963" y="836613"/>
            <a:ext cx="2078037" cy="461962"/>
          </a:xfrm>
          <a:prstGeom prst="rect">
            <a:avLst/>
          </a:prstGeom>
        </p:spPr>
        <p:txBody>
          <a:bodyPr wrap="none">
            <a:spAutoFit/>
          </a:bodyPr>
          <a:lstStyle/>
          <a:p>
            <a:pPr fontAlgn="auto">
              <a:spcBef>
                <a:spcPts val="0"/>
              </a:spcBef>
              <a:spcAft>
                <a:spcPts val="0"/>
              </a:spcAft>
              <a:defRPr/>
            </a:pPr>
            <a:r>
              <a:rPr kumimoji="0" lang="en-US" altLang="zh-TW" sz="2400" b="1" dirty="0">
                <a:solidFill>
                  <a:schemeClr val="tx2">
                    <a:lumMod val="50000"/>
                  </a:schemeClr>
                </a:solidFill>
                <a:latin typeface="Times New Roman" panose="02020603050405020304" pitchFamily="18" charset="0"/>
                <a:ea typeface="+mn-ea"/>
                <a:cs typeface="Times New Roman" panose="02020603050405020304" pitchFamily="18" charset="0"/>
              </a:rPr>
              <a:t>Wireless radio</a:t>
            </a:r>
          </a:p>
        </p:txBody>
      </p:sp>
      <p:sp>
        <p:nvSpPr>
          <p:cNvPr id="5" name="矩形 4"/>
          <p:cNvSpPr/>
          <p:nvPr/>
        </p:nvSpPr>
        <p:spPr>
          <a:xfrm>
            <a:off x="2987675" y="115888"/>
            <a:ext cx="3343275" cy="585787"/>
          </a:xfrm>
          <a:prstGeom prst="rect">
            <a:avLst/>
          </a:prstGeom>
        </p:spPr>
        <p:txBody>
          <a:bodyPr wrap="none">
            <a:spAutoFit/>
          </a:bodyPr>
          <a:lstStyle/>
          <a:p>
            <a:pPr fontAlgn="auto">
              <a:spcBef>
                <a:spcPts val="0"/>
              </a:spcBef>
              <a:spcAft>
                <a:spcPts val="0"/>
              </a:spcAft>
              <a:defRPr/>
            </a:pPr>
            <a:r>
              <a:rPr kumimoji="0"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圖解</a:t>
            </a:r>
            <a:r>
              <a:rPr kumimoji="0" lang="en-US" altLang="zh-TW" sz="3200" b="1" dirty="0">
                <a:solidFill>
                  <a:schemeClr val="tx2">
                    <a:lumMod val="50000"/>
                  </a:schemeClr>
                </a:solidFill>
                <a:latin typeface="Times New Roman" panose="02020603050405020304" pitchFamily="18" charset="0"/>
                <a:ea typeface="+mn-ea"/>
                <a:cs typeface="Times New Roman" panose="02020603050405020304" pitchFamily="18" charset="0"/>
              </a:rPr>
              <a:t>Raspberry Pi</a:t>
            </a:r>
            <a:endParaRPr kumimoji="0" lang="zh-TW" altLang="en-US" sz="3200" dirty="0">
              <a:latin typeface="+mn-lt"/>
              <a:ea typeface="+mn-ea"/>
            </a:endParaRPr>
          </a:p>
        </p:txBody>
      </p:sp>
      <p:pic>
        <p:nvPicPr>
          <p:cNvPr id="19460" name="圖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298575"/>
            <a:ext cx="7251700"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15</a:t>
            </a:fld>
            <a:endParaRPr lang="zh-TW"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9800" y="830263"/>
            <a:ext cx="1314450" cy="461962"/>
          </a:xfrm>
          <a:prstGeom prst="rect">
            <a:avLst/>
          </a:prstGeom>
        </p:spPr>
        <p:txBody>
          <a:bodyPr wrap="none">
            <a:spAutoFit/>
          </a:bodyPr>
          <a:lstStyle/>
          <a:p>
            <a:pPr fontAlgn="auto">
              <a:spcBef>
                <a:spcPts val="0"/>
              </a:spcBef>
              <a:spcAft>
                <a:spcPts val="0"/>
              </a:spcAft>
              <a:defRPr/>
            </a:pPr>
            <a:r>
              <a:rPr kumimoji="0" lang="en-US" altLang="zh-TW" sz="2400" b="1" dirty="0">
                <a:solidFill>
                  <a:schemeClr val="tx2">
                    <a:lumMod val="50000"/>
                  </a:schemeClr>
                </a:solidFill>
                <a:latin typeface="Times New Roman" panose="02020603050405020304" pitchFamily="18" charset="0"/>
                <a:ea typeface="+mn-ea"/>
                <a:cs typeface="Times New Roman" panose="02020603050405020304" pitchFamily="18" charset="0"/>
              </a:rPr>
              <a:t>Antenna</a:t>
            </a:r>
          </a:p>
        </p:txBody>
      </p:sp>
      <p:sp>
        <p:nvSpPr>
          <p:cNvPr id="5" name="矩形 4"/>
          <p:cNvSpPr/>
          <p:nvPr/>
        </p:nvSpPr>
        <p:spPr>
          <a:xfrm>
            <a:off x="2987675" y="115888"/>
            <a:ext cx="3343275" cy="585787"/>
          </a:xfrm>
          <a:prstGeom prst="rect">
            <a:avLst/>
          </a:prstGeom>
        </p:spPr>
        <p:txBody>
          <a:bodyPr wrap="none">
            <a:spAutoFit/>
          </a:bodyPr>
          <a:lstStyle/>
          <a:p>
            <a:pPr fontAlgn="auto">
              <a:spcBef>
                <a:spcPts val="0"/>
              </a:spcBef>
              <a:spcAft>
                <a:spcPts val="0"/>
              </a:spcAft>
              <a:defRPr/>
            </a:pPr>
            <a:r>
              <a:rPr kumimoji="0"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圖解</a:t>
            </a:r>
            <a:r>
              <a:rPr kumimoji="0" lang="en-US" altLang="zh-TW" sz="3200" b="1" dirty="0">
                <a:solidFill>
                  <a:schemeClr val="tx2">
                    <a:lumMod val="50000"/>
                  </a:schemeClr>
                </a:solidFill>
                <a:latin typeface="Times New Roman" panose="02020603050405020304" pitchFamily="18" charset="0"/>
                <a:ea typeface="+mn-ea"/>
                <a:cs typeface="Times New Roman" panose="02020603050405020304" pitchFamily="18" charset="0"/>
              </a:rPr>
              <a:t>Raspberry Pi</a:t>
            </a:r>
            <a:endParaRPr kumimoji="0" lang="zh-TW" altLang="en-US" sz="3200" dirty="0">
              <a:latin typeface="+mn-lt"/>
              <a:ea typeface="+mn-ea"/>
            </a:endParaRPr>
          </a:p>
        </p:txBody>
      </p:sp>
      <p:pic>
        <p:nvPicPr>
          <p:cNvPr id="21508"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9800" y="1279525"/>
            <a:ext cx="72644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16</a:t>
            </a:fld>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9800" y="830263"/>
            <a:ext cx="969963" cy="461962"/>
          </a:xfrm>
          <a:prstGeom prst="rect">
            <a:avLst/>
          </a:prstGeom>
        </p:spPr>
        <p:txBody>
          <a:bodyPr wrap="none">
            <a:spAutoFit/>
          </a:bodyPr>
          <a:lstStyle/>
          <a:p>
            <a:pPr fontAlgn="auto">
              <a:spcBef>
                <a:spcPts val="0"/>
              </a:spcBef>
              <a:spcAft>
                <a:spcPts val="0"/>
              </a:spcAft>
              <a:defRPr/>
            </a:pPr>
            <a:r>
              <a:rPr kumimoji="0" lang="en-US" altLang="zh-TW" sz="2400" b="1" dirty="0">
                <a:solidFill>
                  <a:schemeClr val="tx2">
                    <a:lumMod val="50000"/>
                  </a:schemeClr>
                </a:solidFill>
                <a:latin typeface="Times New Roman" panose="02020603050405020304" pitchFamily="18" charset="0"/>
                <a:ea typeface="+mn-ea"/>
                <a:cs typeface="Times New Roman" panose="02020603050405020304" pitchFamily="18" charset="0"/>
              </a:rPr>
              <a:t>GPIO</a:t>
            </a:r>
          </a:p>
        </p:txBody>
      </p:sp>
      <p:sp>
        <p:nvSpPr>
          <p:cNvPr id="5" name="矩形 4"/>
          <p:cNvSpPr/>
          <p:nvPr/>
        </p:nvSpPr>
        <p:spPr>
          <a:xfrm>
            <a:off x="2987675" y="115888"/>
            <a:ext cx="3343275" cy="585787"/>
          </a:xfrm>
          <a:prstGeom prst="rect">
            <a:avLst/>
          </a:prstGeom>
        </p:spPr>
        <p:txBody>
          <a:bodyPr wrap="none">
            <a:spAutoFit/>
          </a:bodyPr>
          <a:lstStyle/>
          <a:p>
            <a:pPr fontAlgn="auto">
              <a:spcBef>
                <a:spcPts val="0"/>
              </a:spcBef>
              <a:spcAft>
                <a:spcPts val="0"/>
              </a:spcAft>
              <a:defRPr/>
            </a:pPr>
            <a:r>
              <a:rPr kumimoji="0"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圖解</a:t>
            </a:r>
            <a:r>
              <a:rPr kumimoji="0" lang="en-US" altLang="zh-TW" sz="3200" b="1" dirty="0">
                <a:solidFill>
                  <a:schemeClr val="tx2">
                    <a:lumMod val="50000"/>
                  </a:schemeClr>
                </a:solidFill>
                <a:latin typeface="Times New Roman" panose="02020603050405020304" pitchFamily="18" charset="0"/>
                <a:ea typeface="+mn-ea"/>
                <a:cs typeface="Times New Roman" panose="02020603050405020304" pitchFamily="18" charset="0"/>
              </a:rPr>
              <a:t>Raspberry Pi</a:t>
            </a:r>
            <a:endParaRPr kumimoji="0" lang="zh-TW" altLang="en-US" sz="3200" dirty="0">
              <a:latin typeface="+mn-lt"/>
              <a:ea typeface="+mn-ea"/>
            </a:endParaRPr>
          </a:p>
        </p:txBody>
      </p:sp>
      <p:pic>
        <p:nvPicPr>
          <p:cNvPr id="23556"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292225"/>
            <a:ext cx="6996112"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17</a:t>
            </a:fld>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9800" y="830263"/>
            <a:ext cx="1425575" cy="461962"/>
          </a:xfrm>
          <a:prstGeom prst="rect">
            <a:avLst/>
          </a:prstGeom>
        </p:spPr>
        <p:txBody>
          <a:bodyPr wrap="none">
            <a:spAutoFit/>
          </a:bodyPr>
          <a:lstStyle/>
          <a:p>
            <a:pPr fontAlgn="auto">
              <a:spcBef>
                <a:spcPts val="0"/>
              </a:spcBef>
              <a:spcAft>
                <a:spcPts val="0"/>
              </a:spcAft>
              <a:defRPr/>
            </a:pPr>
            <a:r>
              <a:rPr kumimoji="0" lang="en-US" altLang="zh-TW" sz="2400" b="1" dirty="0">
                <a:solidFill>
                  <a:schemeClr val="tx2">
                    <a:lumMod val="50000"/>
                  </a:schemeClr>
                </a:solidFill>
                <a:latin typeface="Times New Roman" panose="02020603050405020304" pitchFamily="18" charset="0"/>
                <a:ea typeface="+mn-ea"/>
                <a:cs typeface="Times New Roman" panose="02020603050405020304" pitchFamily="18" charset="0"/>
              </a:rPr>
              <a:t>USB chip</a:t>
            </a:r>
          </a:p>
        </p:txBody>
      </p:sp>
      <p:sp>
        <p:nvSpPr>
          <p:cNvPr id="5" name="矩形 4"/>
          <p:cNvSpPr/>
          <p:nvPr/>
        </p:nvSpPr>
        <p:spPr>
          <a:xfrm>
            <a:off x="2987675" y="115888"/>
            <a:ext cx="3343275" cy="585787"/>
          </a:xfrm>
          <a:prstGeom prst="rect">
            <a:avLst/>
          </a:prstGeom>
        </p:spPr>
        <p:txBody>
          <a:bodyPr wrap="none">
            <a:spAutoFit/>
          </a:bodyPr>
          <a:lstStyle/>
          <a:p>
            <a:pPr fontAlgn="auto">
              <a:spcBef>
                <a:spcPts val="0"/>
              </a:spcBef>
              <a:spcAft>
                <a:spcPts val="0"/>
              </a:spcAft>
              <a:defRPr/>
            </a:pPr>
            <a:r>
              <a:rPr kumimoji="0"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圖解</a:t>
            </a:r>
            <a:r>
              <a:rPr kumimoji="0" lang="en-US" altLang="zh-TW" sz="3200" b="1" dirty="0">
                <a:solidFill>
                  <a:schemeClr val="tx2">
                    <a:lumMod val="50000"/>
                  </a:schemeClr>
                </a:solidFill>
                <a:latin typeface="Times New Roman" panose="02020603050405020304" pitchFamily="18" charset="0"/>
                <a:ea typeface="+mn-ea"/>
                <a:cs typeface="Times New Roman" panose="02020603050405020304" pitchFamily="18" charset="0"/>
              </a:rPr>
              <a:t>Raspberry Pi</a:t>
            </a:r>
            <a:endParaRPr kumimoji="0" lang="zh-TW" altLang="en-US" sz="3200" dirty="0">
              <a:latin typeface="+mn-lt"/>
              <a:ea typeface="+mn-ea"/>
            </a:endParaRPr>
          </a:p>
        </p:txBody>
      </p:sp>
      <p:pic>
        <p:nvPicPr>
          <p:cNvPr id="24580"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0213" y="1316038"/>
            <a:ext cx="59182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18</a:t>
            </a:fld>
            <a:endParaRPr lang="zh-TW"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116138" y="3203575"/>
            <a:ext cx="4787900" cy="585788"/>
          </a:xfrm>
        </p:spPr>
        <p:txBody>
          <a:bodyPr wrap="none" rtlCol="0">
            <a:sp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基礎環境設定</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a:t>
            </a: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安裝</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Linux)</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19</a:t>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4188" y="1125538"/>
            <a:ext cx="8353425" cy="3416300"/>
          </a:xfrm>
          <a:prstGeom prst="rect">
            <a:avLst/>
          </a:prstGeom>
        </p:spPr>
        <p:txBody>
          <a:bodyPr>
            <a:spAutoFit/>
          </a:bodyPr>
          <a:lstStyle/>
          <a:p>
            <a:pPr fontAlgn="auto">
              <a:lnSpc>
                <a:spcPct val="150000"/>
              </a:lnSpc>
              <a:spcBef>
                <a:spcPts val="0"/>
              </a:spcBef>
              <a:spcAft>
                <a:spcPts val="0"/>
              </a:spcAft>
              <a:defRPr/>
            </a:pPr>
            <a:r>
              <a:rPr kumimoji="0" lang="zh-TW" altLang="en-US" sz="2400" b="1" dirty="0">
                <a:solidFill>
                  <a:schemeClr val="tx2">
                    <a:lumMod val="75000"/>
                  </a:schemeClr>
                </a:solidFill>
                <a:latin typeface="+mn-ea"/>
                <a:ea typeface="+mn-ea"/>
              </a:rPr>
              <a:t>樹莓派（</a:t>
            </a:r>
            <a:r>
              <a:rPr kumimoji="0" lang="en-US" altLang="zh-TW" sz="2400" b="1" dirty="0">
                <a:solidFill>
                  <a:schemeClr val="tx2">
                    <a:lumMod val="75000"/>
                  </a:schemeClr>
                </a:solidFill>
                <a:latin typeface="+mn-ea"/>
                <a:ea typeface="+mn-ea"/>
              </a:rPr>
              <a:t>Raspberry Pi</a:t>
            </a:r>
            <a:r>
              <a:rPr kumimoji="0" lang="zh-TW" altLang="en-US" sz="2400" b="1" dirty="0">
                <a:solidFill>
                  <a:schemeClr val="tx2">
                    <a:lumMod val="75000"/>
                  </a:schemeClr>
                </a:solidFill>
                <a:latin typeface="+mn-ea"/>
                <a:ea typeface="+mn-ea"/>
              </a:rPr>
              <a:t>），</a:t>
            </a:r>
            <a:r>
              <a:rPr kumimoji="0" lang="zh-TW" altLang="en-US" sz="2400" dirty="0">
                <a:solidFill>
                  <a:schemeClr val="tx2">
                    <a:lumMod val="75000"/>
                  </a:schemeClr>
                </a:solidFill>
                <a:latin typeface="+mn-ea"/>
                <a:ea typeface="+mn-ea"/>
              </a:rPr>
              <a:t>是一款基於</a:t>
            </a:r>
            <a:r>
              <a:rPr kumimoji="0" lang="en-US" altLang="zh-TW" sz="2400" dirty="0">
                <a:solidFill>
                  <a:schemeClr val="tx2">
                    <a:lumMod val="75000"/>
                  </a:schemeClr>
                </a:solidFill>
                <a:latin typeface="+mn-ea"/>
                <a:ea typeface="+mn-ea"/>
              </a:rPr>
              <a:t>Linux</a:t>
            </a:r>
            <a:r>
              <a:rPr kumimoji="0" lang="zh-TW" altLang="en-US" sz="2400" dirty="0">
                <a:solidFill>
                  <a:schemeClr val="tx2">
                    <a:lumMod val="75000"/>
                  </a:schemeClr>
                </a:solidFill>
                <a:latin typeface="+mn-ea"/>
                <a:ea typeface="+mn-ea"/>
              </a:rPr>
              <a:t>的單板機電腦。它由</a:t>
            </a:r>
            <a:r>
              <a:rPr kumimoji="0" lang="zh-TW" altLang="en-US" sz="2400" b="1" dirty="0">
                <a:solidFill>
                  <a:schemeClr val="tx2">
                    <a:lumMod val="75000"/>
                  </a:schemeClr>
                </a:solidFill>
                <a:latin typeface="+mn-ea"/>
                <a:ea typeface="+mn-ea"/>
              </a:rPr>
              <a:t>英國的樹莓派基金會</a:t>
            </a:r>
            <a:r>
              <a:rPr kumimoji="0" lang="zh-TW" altLang="en-US" sz="2400" dirty="0">
                <a:solidFill>
                  <a:schemeClr val="tx2">
                    <a:lumMod val="75000"/>
                  </a:schemeClr>
                </a:solidFill>
                <a:latin typeface="+mn-ea"/>
                <a:ea typeface="+mn-ea"/>
              </a:rPr>
              <a:t>所開發，目的是以低價硬體及自由軟體刺激在學校的基本電腦科學教育。</a:t>
            </a:r>
            <a:endParaRPr kumimoji="0" lang="en-US" altLang="zh-TW" sz="2400" dirty="0">
              <a:solidFill>
                <a:schemeClr val="tx2">
                  <a:lumMod val="75000"/>
                </a:schemeClr>
              </a:solidFill>
              <a:latin typeface="+mn-ea"/>
              <a:ea typeface="+mn-ea"/>
            </a:endParaRPr>
          </a:p>
          <a:p>
            <a:pPr fontAlgn="auto">
              <a:lnSpc>
                <a:spcPct val="150000"/>
              </a:lnSpc>
              <a:spcBef>
                <a:spcPts val="0"/>
              </a:spcBef>
              <a:spcAft>
                <a:spcPts val="0"/>
              </a:spcAft>
              <a:defRPr/>
            </a:pPr>
            <a:r>
              <a:rPr kumimoji="0" lang="zh-TW" altLang="en-US" sz="2400" dirty="0">
                <a:solidFill>
                  <a:schemeClr val="tx2">
                    <a:lumMod val="75000"/>
                  </a:schemeClr>
                </a:solidFill>
                <a:latin typeface="+mn-ea"/>
                <a:ea typeface="+mn-ea"/>
              </a:rPr>
              <a:t>樹莓派的生產是通過有生產許可的兩家公司：</a:t>
            </a:r>
            <a:r>
              <a:rPr kumimoji="0" lang="en-US" altLang="zh-TW" sz="2400" dirty="0">
                <a:solidFill>
                  <a:schemeClr val="tx2">
                    <a:lumMod val="75000"/>
                  </a:schemeClr>
                </a:solidFill>
                <a:latin typeface="+mn-ea"/>
                <a:ea typeface="+mn-ea"/>
              </a:rPr>
              <a:t>E</a:t>
            </a:r>
            <a:r>
              <a:rPr kumimoji="0" lang="en-US" altLang="zh-TW" sz="2400" b="1" dirty="0">
                <a:solidFill>
                  <a:schemeClr val="tx2">
                    <a:lumMod val="75000"/>
                  </a:schemeClr>
                </a:solidFill>
                <a:latin typeface="+mn-ea"/>
                <a:ea typeface="+mn-ea"/>
              </a:rPr>
              <a:t>lement 14/Premier Farnell</a:t>
            </a:r>
            <a:r>
              <a:rPr kumimoji="0" lang="zh-TW" altLang="en-US" sz="2400" dirty="0">
                <a:solidFill>
                  <a:schemeClr val="tx2">
                    <a:lumMod val="75000"/>
                  </a:schemeClr>
                </a:solidFill>
                <a:latin typeface="+mn-ea"/>
                <a:ea typeface="+mn-ea"/>
              </a:rPr>
              <a:t>和</a:t>
            </a:r>
            <a:r>
              <a:rPr kumimoji="0" lang="en-US" altLang="zh-TW" sz="2400" b="1" dirty="0">
                <a:solidFill>
                  <a:schemeClr val="tx2">
                    <a:lumMod val="75000"/>
                  </a:schemeClr>
                </a:solidFill>
                <a:latin typeface="+mn-ea"/>
                <a:ea typeface="+mn-ea"/>
              </a:rPr>
              <a:t>RS Components</a:t>
            </a:r>
            <a:r>
              <a:rPr kumimoji="0" lang="zh-TW" altLang="en-US" sz="2400" dirty="0">
                <a:solidFill>
                  <a:schemeClr val="tx2">
                    <a:lumMod val="75000"/>
                  </a:schemeClr>
                </a:solidFill>
                <a:latin typeface="+mn-ea"/>
                <a:ea typeface="+mn-ea"/>
              </a:rPr>
              <a:t>。這兩家公司都在網上出售樹莓派。</a:t>
            </a:r>
          </a:p>
        </p:txBody>
      </p:sp>
      <p:pic>
        <p:nvPicPr>
          <p:cNvPr id="4099" name="Picture 2" descr="RS Component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4140200"/>
            <a:ext cx="2159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6" descr="Farnell element14 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4283075"/>
            <a:ext cx="31686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矩形 5"/>
          <p:cNvSpPr>
            <a:spLocks noChangeArrowheads="1"/>
          </p:cNvSpPr>
          <p:nvPr/>
        </p:nvSpPr>
        <p:spPr bwMode="auto">
          <a:xfrm>
            <a:off x="2578100" y="6227763"/>
            <a:ext cx="1662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a:t>RS Components</a:t>
            </a:r>
            <a:endParaRPr kumimoji="0" lang="zh-TW" altLang="en-US"/>
          </a:p>
        </p:txBody>
      </p:sp>
      <p:sp>
        <p:nvSpPr>
          <p:cNvPr id="4102" name="矩形 6"/>
          <p:cNvSpPr>
            <a:spLocks noChangeArrowheads="1"/>
          </p:cNvSpPr>
          <p:nvPr/>
        </p:nvSpPr>
        <p:spPr bwMode="auto">
          <a:xfrm>
            <a:off x="4981575" y="6227763"/>
            <a:ext cx="2768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a:t>Element 14/Premier Farnell</a:t>
            </a:r>
            <a:endParaRPr kumimoji="0" lang="zh-TW" altLang="en-US"/>
          </a:p>
        </p:txBody>
      </p:sp>
      <p:sp>
        <p:nvSpPr>
          <p:cNvPr id="11" name="標題 3"/>
          <p:cNvSpPr>
            <a:spLocks noGrp="1"/>
          </p:cNvSpPr>
          <p:nvPr>
            <p:ph type="title"/>
          </p:nvPr>
        </p:nvSpPr>
        <p:spPr>
          <a:xfrm>
            <a:off x="2627313" y="188913"/>
            <a:ext cx="3752850" cy="584200"/>
          </a:xfrm>
        </p:spPr>
        <p:txBody>
          <a:bodyPr wrap="none" rtlCol="0">
            <a:sp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認識 </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Raspberry Pi 3</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6563" y="53975"/>
            <a:ext cx="8229600" cy="1143000"/>
          </a:xfrm>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安裝</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Linux)</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26627" name="Picture 1"/>
          <p:cNvPicPr>
            <a:picLocks noChangeAspect="1" noChangeArrowheads="1"/>
          </p:cNvPicPr>
          <p:nvPr/>
        </p:nvPicPr>
        <p:blipFill>
          <a:blip r:embed="rId2">
            <a:extLst>
              <a:ext uri="{28A0092B-C50C-407E-A947-70E740481C1C}">
                <a14:useLocalDpi xmlns:a14="http://schemas.microsoft.com/office/drawing/2010/main" val="0"/>
              </a:ext>
            </a:extLst>
          </a:blip>
          <a:srcRect l="9337" t="5034" r="15739" b="21904"/>
          <a:stretch>
            <a:fillRect/>
          </a:stretch>
        </p:blipFill>
        <p:spPr bwMode="auto">
          <a:xfrm>
            <a:off x="241300" y="1052513"/>
            <a:ext cx="8794750" cy="482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28" name="矩形 2"/>
          <p:cNvSpPr>
            <a:spLocks noChangeArrowheads="1"/>
          </p:cNvSpPr>
          <p:nvPr/>
        </p:nvSpPr>
        <p:spPr bwMode="auto">
          <a:xfrm>
            <a:off x="323850" y="5949950"/>
            <a:ext cx="66960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a:latin typeface="Times New Roman" pitchFamily="18" charset="0"/>
                <a:cs typeface="Times New Roman" pitchFamily="18" charset="0"/>
                <a:hlinkClick r:id="rId3"/>
              </a:rPr>
              <a:t>https://www.raspberrypi.org/downloads/raspbian/</a:t>
            </a:r>
            <a:endParaRPr kumimoji="0" lang="en-US" altLang="zh-TW">
              <a:latin typeface="Times New Roman" pitchFamily="18" charset="0"/>
              <a:cs typeface="Times New Roman" pitchFamily="18" charset="0"/>
            </a:endParaRPr>
          </a:p>
          <a:p>
            <a:r>
              <a:rPr kumimoji="0" lang="en-US" altLang="zh-TW">
                <a:latin typeface="Times New Roman" pitchFamily="18" charset="0"/>
                <a:cs typeface="Times New Roman" pitchFamily="18" charset="0"/>
              </a:rPr>
              <a:t>Image size: 1.3GB</a:t>
            </a:r>
          </a:p>
          <a:p>
            <a:r>
              <a:rPr kumimoji="0" lang="en-US" altLang="zh-TW">
                <a:latin typeface="Times New Roman" pitchFamily="18" charset="0"/>
                <a:cs typeface="Times New Roman" pitchFamily="18" charset="0"/>
              </a:rPr>
              <a:t>Win32DiskImager</a:t>
            </a:r>
            <a:r>
              <a:rPr kumimoji="0" lang="zh-TW" altLang="en-US">
                <a:latin typeface="Times New Roman" pitchFamily="18" charset="0"/>
                <a:cs typeface="Times New Roman" pitchFamily="18" charset="0"/>
              </a:rPr>
              <a:t>製作系統備份</a:t>
            </a:r>
            <a:endParaRPr kumimoji="0" lang="en-US" altLang="zh-TW">
              <a:latin typeface="Times New Roman" pitchFamily="18" charset="0"/>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20</a:t>
            </a:fld>
            <a:endParaRPr lang="zh-TW"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571625" y="3203575"/>
            <a:ext cx="5876925" cy="585788"/>
          </a:xfrm>
        </p:spPr>
        <p:txBody>
          <a:bodyPr wrap="none" rtlCol="0">
            <a:spAutoFit/>
          </a:bodyPr>
          <a:lstStyle/>
          <a:p>
            <a:pPr fontAlgn="auto">
              <a:spcAft>
                <a:spcPts val="0"/>
              </a:spcAft>
              <a:defRPr/>
            </a:pP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Win32DiskImager</a:t>
            </a: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製作系統備份</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21</a:t>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Win32DiskImager</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製作系統備份</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28675" name="Picture 2"/>
          <p:cNvPicPr>
            <a:picLocks noChangeAspect="1" noChangeArrowheads="1"/>
          </p:cNvPicPr>
          <p:nvPr/>
        </p:nvPicPr>
        <p:blipFill>
          <a:blip r:embed="rId2">
            <a:extLst>
              <a:ext uri="{28A0092B-C50C-407E-A947-70E740481C1C}">
                <a14:useLocalDpi xmlns:a14="http://schemas.microsoft.com/office/drawing/2010/main" val="0"/>
              </a:ext>
            </a:extLst>
          </a:blip>
          <a:srcRect l="17831" t="19864" r="39694" b="8571"/>
          <a:stretch>
            <a:fillRect/>
          </a:stretch>
        </p:blipFill>
        <p:spPr bwMode="auto">
          <a:xfrm>
            <a:off x="1925638" y="1254125"/>
            <a:ext cx="5178425" cy="490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6" name="矩形 2"/>
          <p:cNvSpPr>
            <a:spLocks noChangeArrowheads="1"/>
          </p:cNvSpPr>
          <p:nvPr/>
        </p:nvSpPr>
        <p:spPr bwMode="auto">
          <a:xfrm>
            <a:off x="2141538" y="6162675"/>
            <a:ext cx="6318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a:hlinkClick r:id="rId3"/>
              </a:rPr>
              <a:t>https://sourceforge.net/projects/win32diskimager/</a:t>
            </a:r>
            <a:endParaRPr kumimoji="0" lang="en-US" altLang="zh-TW"/>
          </a:p>
          <a:p>
            <a:endParaRPr kumimoji="0" lang="zh-TW" altLang="en-US"/>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22</a:t>
            </a:fld>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445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Win32DiskImager</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製作系統備份</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29699" name="Rectangle 1"/>
          <p:cNvSpPr>
            <a:spLocks noChangeArrowheads="1"/>
          </p:cNvSpPr>
          <p:nvPr/>
        </p:nvSpPr>
        <p:spPr bwMode="auto">
          <a:xfrm>
            <a:off x="900113" y="3732213"/>
            <a:ext cx="7416800" cy="26781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58700" rIns="158700" anchor="ct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nSpc>
                <a:spcPct val="150000"/>
              </a:lnSpc>
            </a:pPr>
            <a:br>
              <a:rPr lang="zh-TW" altLang="zh-TW" sz="1600" dirty="0">
                <a:latin typeface="Arial" pitchFamily="34" charset="0"/>
              </a:rPr>
            </a:br>
            <a:r>
              <a:rPr lang="en-US" altLang="zh-TW" sz="1600" dirty="0">
                <a:latin typeface="Arial" pitchFamily="34" charset="0"/>
              </a:rPr>
              <a:t>1</a:t>
            </a:r>
            <a:r>
              <a:rPr lang="zh-TW" altLang="zh-TW" sz="1600" dirty="0">
                <a:solidFill>
                  <a:srgbClr val="444444"/>
                </a:solidFill>
                <a:latin typeface="Arial" pitchFamily="34" charset="0"/>
                <a:cs typeface="Arial" pitchFamily="34" charset="0"/>
              </a:rPr>
              <a:t>. 下載 Win32DiskImager.exe。</a:t>
            </a:r>
            <a:br>
              <a:rPr lang="zh-TW" altLang="zh-TW" sz="1600" dirty="0">
                <a:latin typeface="Arial" pitchFamily="34" charset="0"/>
              </a:rPr>
            </a:br>
            <a:r>
              <a:rPr lang="en-US" altLang="zh-TW" sz="1600" dirty="0">
                <a:solidFill>
                  <a:srgbClr val="444444"/>
                </a:solidFill>
                <a:latin typeface="Arial" pitchFamily="34" charset="0"/>
                <a:cs typeface="Arial" pitchFamily="34" charset="0"/>
              </a:rPr>
              <a:t>2</a:t>
            </a:r>
            <a:r>
              <a:rPr lang="zh-TW" altLang="zh-TW" sz="1600" dirty="0">
                <a:solidFill>
                  <a:srgbClr val="444444"/>
                </a:solidFill>
                <a:latin typeface="Arial" pitchFamily="34" charset="0"/>
                <a:cs typeface="Arial" pitchFamily="34" charset="0"/>
              </a:rPr>
              <a:t>. Device 選擇要製作成 </a:t>
            </a:r>
            <a:r>
              <a:rPr lang="en-US" altLang="zh-TW" sz="1600" dirty="0">
                <a:solidFill>
                  <a:srgbClr val="444444"/>
                </a:solidFill>
                <a:latin typeface="Arial" pitchFamily="34" charset="0"/>
                <a:cs typeface="Arial" pitchFamily="34" charset="0"/>
              </a:rPr>
              <a:t>SD card</a:t>
            </a:r>
            <a:r>
              <a:rPr lang="zh-TW" altLang="zh-TW" sz="1600" dirty="0">
                <a:solidFill>
                  <a:srgbClr val="444444"/>
                </a:solidFill>
                <a:latin typeface="Arial" pitchFamily="34" charset="0"/>
                <a:cs typeface="Arial" pitchFamily="34" charset="0"/>
              </a:rPr>
              <a:t> 隨身碟的磁碟機代號。</a:t>
            </a:r>
            <a:br>
              <a:rPr lang="zh-TW" altLang="zh-TW" sz="1600" dirty="0">
                <a:latin typeface="Arial" pitchFamily="34" charset="0"/>
              </a:rPr>
            </a:br>
            <a:r>
              <a:rPr lang="en-US" altLang="zh-TW" sz="1600" dirty="0">
                <a:solidFill>
                  <a:srgbClr val="444444"/>
                </a:solidFill>
                <a:latin typeface="Arial" pitchFamily="34" charset="0"/>
                <a:cs typeface="Arial" pitchFamily="34" charset="0"/>
              </a:rPr>
              <a:t>3</a:t>
            </a:r>
            <a:r>
              <a:rPr lang="zh-TW" altLang="zh-TW" sz="1600" dirty="0">
                <a:solidFill>
                  <a:srgbClr val="444444"/>
                </a:solidFill>
                <a:latin typeface="Arial" pitchFamily="34" charset="0"/>
                <a:cs typeface="Arial" pitchFamily="34" charset="0"/>
              </a:rPr>
              <a:t>. Image File 選擇剛才重新命名過的映像檔。</a:t>
            </a:r>
            <a:br>
              <a:rPr lang="zh-TW" altLang="zh-TW" sz="1600" dirty="0">
                <a:latin typeface="Arial" pitchFamily="34" charset="0"/>
              </a:rPr>
            </a:br>
            <a:r>
              <a:rPr lang="en-US" altLang="zh-TW" sz="1600" dirty="0">
                <a:solidFill>
                  <a:srgbClr val="444444"/>
                </a:solidFill>
                <a:latin typeface="Arial" pitchFamily="34" charset="0"/>
                <a:cs typeface="Arial" pitchFamily="34" charset="0"/>
              </a:rPr>
              <a:t>4</a:t>
            </a:r>
            <a:r>
              <a:rPr lang="zh-TW" altLang="zh-TW" sz="1600" dirty="0">
                <a:solidFill>
                  <a:srgbClr val="444444"/>
                </a:solidFill>
                <a:latin typeface="Arial" pitchFamily="34" charset="0"/>
                <a:cs typeface="Arial" pitchFamily="34" charset="0"/>
              </a:rPr>
              <a:t>. 確定無誤後按下 Write 按鈕就開始製作  Live USB。</a:t>
            </a:r>
            <a:endParaRPr lang="en-US" altLang="zh-TW" sz="1600" dirty="0">
              <a:solidFill>
                <a:srgbClr val="444444"/>
              </a:solidFill>
              <a:latin typeface="Arial" pitchFamily="34" charset="0"/>
              <a:cs typeface="Arial" pitchFamily="34" charset="0"/>
            </a:endParaRPr>
          </a:p>
          <a:p>
            <a:pPr>
              <a:lnSpc>
                <a:spcPct val="150000"/>
              </a:lnSpc>
            </a:pPr>
            <a:r>
              <a:rPr lang="en-US" altLang="zh-TW" sz="1600" dirty="0">
                <a:solidFill>
                  <a:srgbClr val="444444"/>
                </a:solidFill>
                <a:latin typeface="Arial" pitchFamily="34" charset="0"/>
                <a:cs typeface="Arial" pitchFamily="34" charset="0"/>
              </a:rPr>
              <a:t>5. </a:t>
            </a:r>
            <a:r>
              <a:rPr lang="zh-TW" altLang="zh-TW" sz="1600" dirty="0">
                <a:solidFill>
                  <a:srgbClr val="FF0000"/>
                </a:solidFill>
                <a:latin typeface="Arial" pitchFamily="34" charset="0"/>
                <a:cs typeface="Arial" pitchFamily="34" charset="0"/>
              </a:rPr>
              <a:t>請注意 USB 隨身碟上的原先資料會被清空，請先備份。</a:t>
            </a:r>
            <a:br>
              <a:rPr lang="zh-TW" altLang="zh-TW" sz="1600" dirty="0">
                <a:latin typeface="Arial" pitchFamily="34" charset="0"/>
              </a:rPr>
            </a:br>
            <a:r>
              <a:rPr lang="zh-TW" altLang="zh-TW" sz="1600" dirty="0">
                <a:solidFill>
                  <a:srgbClr val="444444"/>
                </a:solidFill>
                <a:latin typeface="Arial" pitchFamily="34" charset="0"/>
                <a:cs typeface="Arial" pitchFamily="34" charset="0"/>
              </a:rPr>
              <a:t>製作完成的 LiveUSB 在 Windows 會因為無法辨識格式，而提示需要格式化。</a:t>
            </a:r>
            <a:r>
              <a:rPr lang="zh-TW" altLang="zh-TW" sz="1600" dirty="0">
                <a:latin typeface="Arial" pitchFamily="34" charset="0"/>
              </a:rPr>
              <a:t> </a:t>
            </a:r>
            <a:endParaRPr lang="zh-TW" altLang="zh-TW" sz="1600" dirty="0">
              <a:solidFill>
                <a:srgbClr val="4D469C"/>
              </a:solidFill>
              <a:latin typeface="Arial" pitchFamily="34" charset="0"/>
              <a:cs typeface="Arial" pitchFamily="34" charset="0"/>
            </a:endParaRPr>
          </a:p>
        </p:txBody>
      </p:sp>
      <p:pic>
        <p:nvPicPr>
          <p:cNvPr id="29700" name="Picture 3"/>
          <p:cNvPicPr>
            <a:picLocks noChangeAspect="1" noChangeArrowheads="1"/>
          </p:cNvPicPr>
          <p:nvPr/>
        </p:nvPicPr>
        <p:blipFill>
          <a:blip r:embed="rId2">
            <a:extLst>
              <a:ext uri="{28A0092B-C50C-407E-A947-70E740481C1C}">
                <a14:useLocalDpi xmlns:a14="http://schemas.microsoft.com/office/drawing/2010/main" val="0"/>
              </a:ext>
            </a:extLst>
          </a:blip>
          <a:srcRect l="36266" t="32529" r="31122" b="40273"/>
          <a:stretch>
            <a:fillRect/>
          </a:stretch>
        </p:blipFill>
        <p:spPr bwMode="auto">
          <a:xfrm>
            <a:off x="1116013" y="1052513"/>
            <a:ext cx="6119812" cy="2871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701" name="文字方塊 4"/>
          <p:cNvSpPr txBox="1">
            <a:spLocks noChangeArrowheads="1"/>
          </p:cNvSpPr>
          <p:nvPr/>
        </p:nvSpPr>
        <p:spPr bwMode="auto">
          <a:xfrm>
            <a:off x="6619461" y="1480930"/>
            <a:ext cx="387764" cy="64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3600" b="1" dirty="0">
                <a:solidFill>
                  <a:srgbClr val="C00000"/>
                </a:solidFill>
                <a:latin typeface="Times New Roman" pitchFamily="18" charset="0"/>
                <a:cs typeface="Times New Roman" pitchFamily="18" charset="0"/>
              </a:rPr>
              <a:t>2</a:t>
            </a:r>
            <a:endParaRPr kumimoji="0" lang="zh-TW" altLang="en-US" sz="3600" b="1" dirty="0">
              <a:solidFill>
                <a:srgbClr val="C00000"/>
              </a:solidFill>
              <a:latin typeface="Times New Roman" pitchFamily="18" charset="0"/>
              <a:cs typeface="Times New Roman" pitchFamily="18" charset="0"/>
            </a:endParaRPr>
          </a:p>
        </p:txBody>
      </p:sp>
      <p:sp>
        <p:nvSpPr>
          <p:cNvPr id="29702" name="文字方塊 8"/>
          <p:cNvSpPr txBox="1">
            <a:spLocks noChangeArrowheads="1"/>
          </p:cNvSpPr>
          <p:nvPr/>
        </p:nvSpPr>
        <p:spPr bwMode="auto">
          <a:xfrm>
            <a:off x="3851275" y="1460500"/>
            <a:ext cx="419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3600" b="1">
                <a:solidFill>
                  <a:srgbClr val="C00000"/>
                </a:solidFill>
                <a:latin typeface="Times New Roman" pitchFamily="18" charset="0"/>
                <a:cs typeface="Times New Roman" pitchFamily="18" charset="0"/>
              </a:rPr>
              <a:t>3</a:t>
            </a:r>
            <a:endParaRPr kumimoji="0" lang="zh-TW" altLang="en-US" sz="3600" b="1">
              <a:solidFill>
                <a:srgbClr val="C00000"/>
              </a:solidFill>
              <a:latin typeface="Times New Roman" pitchFamily="18" charset="0"/>
              <a:cs typeface="Times New Roman" pitchFamily="18" charset="0"/>
            </a:endParaRPr>
          </a:p>
        </p:txBody>
      </p:sp>
      <p:sp>
        <p:nvSpPr>
          <p:cNvPr id="29703" name="文字方塊 9"/>
          <p:cNvSpPr txBox="1">
            <a:spLocks noChangeArrowheads="1"/>
          </p:cNvSpPr>
          <p:nvPr/>
        </p:nvSpPr>
        <p:spPr bwMode="auto">
          <a:xfrm>
            <a:off x="5580063" y="2917825"/>
            <a:ext cx="419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3600" b="1">
                <a:solidFill>
                  <a:srgbClr val="C00000"/>
                </a:solidFill>
                <a:latin typeface="Times New Roman" pitchFamily="18" charset="0"/>
                <a:cs typeface="Times New Roman" pitchFamily="18" charset="0"/>
              </a:rPr>
              <a:t>4</a:t>
            </a:r>
            <a:endParaRPr kumimoji="0" lang="zh-TW" altLang="en-US" sz="3600" b="1">
              <a:solidFill>
                <a:srgbClr val="C00000"/>
              </a:solidFill>
              <a:latin typeface="Times New Roman" pitchFamily="18" charset="0"/>
              <a:cs typeface="Times New Roman" pitchFamily="18" charset="0"/>
            </a:endParaRPr>
          </a:p>
        </p:txBody>
      </p:sp>
      <p:sp>
        <p:nvSpPr>
          <p:cNvPr id="29704" name="矩形 5"/>
          <p:cNvSpPr>
            <a:spLocks noChangeArrowheads="1"/>
          </p:cNvSpPr>
          <p:nvPr/>
        </p:nvSpPr>
        <p:spPr bwMode="auto">
          <a:xfrm>
            <a:off x="863600" y="6383338"/>
            <a:ext cx="78120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a:hlinkClick r:id="rId3"/>
              </a:rPr>
              <a:t>https://chakra-zh.blogspot.tw/2012/04/windows-win32diskimager-live-usb.html</a:t>
            </a:r>
            <a:endParaRPr kumimoji="0" lang="en-US" altLang="zh-TW"/>
          </a:p>
          <a:p>
            <a:endParaRPr kumimoji="0" lang="zh-TW" altLang="en-US"/>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23</a:t>
            </a:fld>
            <a:endParaRPr lang="zh-TW" altLang="en-US"/>
          </a:p>
        </p:txBody>
      </p:sp>
      <p:sp>
        <p:nvSpPr>
          <p:cNvPr id="10" name="文字方塊 4"/>
          <p:cNvSpPr txBox="1">
            <a:spLocks noChangeArrowheads="1"/>
          </p:cNvSpPr>
          <p:nvPr/>
        </p:nvSpPr>
        <p:spPr bwMode="auto">
          <a:xfrm>
            <a:off x="4139952" y="4011578"/>
            <a:ext cx="387764" cy="64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3600" b="1" dirty="0">
                <a:solidFill>
                  <a:srgbClr val="C00000"/>
                </a:solidFill>
                <a:latin typeface="Times New Roman" pitchFamily="18" charset="0"/>
                <a:cs typeface="Times New Roman" pitchFamily="18" charset="0"/>
              </a:rPr>
              <a:t>1</a:t>
            </a:r>
            <a:endParaRPr kumimoji="0" lang="zh-TW" altLang="en-US" sz="3600" b="1" dirty="0">
              <a:solidFill>
                <a:srgbClr val="C00000"/>
              </a:solidFill>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24</a:t>
            </a:fld>
            <a:endParaRPr lang="zh-TW" altLang="en-US"/>
          </a:p>
        </p:txBody>
      </p:sp>
      <p:sp>
        <p:nvSpPr>
          <p:cNvPr id="5" name="標題 4"/>
          <p:cNvSpPr>
            <a:spLocks noGrp="1"/>
          </p:cNvSpPr>
          <p:nvPr>
            <p:ph type="title"/>
          </p:nvPr>
        </p:nvSpPr>
        <p:spPr/>
        <p:txBody>
          <a:bodyPr/>
          <a:lstStyle/>
          <a:p>
            <a:r>
              <a:rPr lang="en-US" altLang="zh-TW" dirty="0"/>
              <a:t>Raspberry Pi </a:t>
            </a:r>
            <a:r>
              <a:rPr lang="zh-TW" altLang="en-US" dirty="0"/>
              <a:t>是一部小型電腦</a:t>
            </a:r>
          </a:p>
        </p:txBody>
      </p:sp>
      <p:pic>
        <p:nvPicPr>
          <p:cNvPr id="6" name="圖片 5"/>
          <p:cNvPicPr>
            <a:picLocks noChangeAspect="1"/>
          </p:cNvPicPr>
          <p:nvPr/>
        </p:nvPicPr>
        <p:blipFill>
          <a:blip r:embed="rId2"/>
          <a:stretch>
            <a:fillRect/>
          </a:stretch>
        </p:blipFill>
        <p:spPr>
          <a:xfrm>
            <a:off x="539552" y="1417638"/>
            <a:ext cx="7772400" cy="4552950"/>
          </a:xfrm>
          <a:prstGeom prst="rect">
            <a:avLst/>
          </a:prstGeom>
        </p:spPr>
      </p:pic>
    </p:spTree>
    <p:extLst>
      <p:ext uri="{BB962C8B-B14F-4D97-AF65-F5344CB8AC3E}">
        <p14:creationId xmlns:p14="http://schemas.microsoft.com/office/powerpoint/2010/main" val="157698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25</a:t>
            </a:fld>
            <a:endParaRPr lang="zh-TW" altLang="en-US"/>
          </a:p>
        </p:txBody>
      </p:sp>
      <p:sp>
        <p:nvSpPr>
          <p:cNvPr id="5" name="標題 4"/>
          <p:cNvSpPr>
            <a:spLocks noGrp="1"/>
          </p:cNvSpPr>
          <p:nvPr>
            <p:ph type="title"/>
          </p:nvPr>
        </p:nvSpPr>
        <p:spPr/>
        <p:txBody>
          <a:bodyPr/>
          <a:lstStyle/>
          <a:p>
            <a:r>
              <a:rPr lang="en-US" altLang="zh-TW" sz="4800" dirty="0"/>
              <a:t>Raspberry Pi </a:t>
            </a:r>
            <a:r>
              <a:rPr lang="zh-TW" altLang="en-US" sz="4800" dirty="0"/>
              <a:t>是一部小型電腦</a:t>
            </a:r>
          </a:p>
        </p:txBody>
      </p:sp>
      <p:pic>
        <p:nvPicPr>
          <p:cNvPr id="6" name="圖片 5"/>
          <p:cNvPicPr>
            <a:picLocks noChangeAspect="1"/>
          </p:cNvPicPr>
          <p:nvPr/>
        </p:nvPicPr>
        <p:blipFill>
          <a:blip r:embed="rId2"/>
          <a:stretch>
            <a:fillRect/>
          </a:stretch>
        </p:blipFill>
        <p:spPr>
          <a:xfrm>
            <a:off x="539552" y="1417638"/>
            <a:ext cx="7772400" cy="4552950"/>
          </a:xfrm>
          <a:prstGeom prst="rect">
            <a:avLst/>
          </a:prstGeom>
        </p:spPr>
      </p:pic>
      <p:sp>
        <p:nvSpPr>
          <p:cNvPr id="3" name="乘號 2"/>
          <p:cNvSpPr/>
          <p:nvPr/>
        </p:nvSpPr>
        <p:spPr>
          <a:xfrm>
            <a:off x="3851920" y="3356992"/>
            <a:ext cx="914400" cy="91440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rgbClr val="FF0000"/>
              </a:solidFill>
            </a:endParaRPr>
          </a:p>
        </p:txBody>
      </p:sp>
      <p:sp>
        <p:nvSpPr>
          <p:cNvPr id="7" name="乘號 6"/>
          <p:cNvSpPr/>
          <p:nvPr/>
        </p:nvSpPr>
        <p:spPr>
          <a:xfrm>
            <a:off x="5508104" y="3411944"/>
            <a:ext cx="914400" cy="91440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rgbClr val="FF0000"/>
              </a:solidFill>
            </a:endParaRPr>
          </a:p>
        </p:txBody>
      </p:sp>
      <p:sp>
        <p:nvSpPr>
          <p:cNvPr id="8" name="乘號 7"/>
          <p:cNvSpPr/>
          <p:nvPr/>
        </p:nvSpPr>
        <p:spPr>
          <a:xfrm>
            <a:off x="5868144" y="1153319"/>
            <a:ext cx="914400" cy="91440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rgbClr val="FF0000"/>
              </a:solidFill>
            </a:endParaRPr>
          </a:p>
        </p:txBody>
      </p:sp>
      <p:sp>
        <p:nvSpPr>
          <p:cNvPr id="9" name="乘號 8"/>
          <p:cNvSpPr/>
          <p:nvPr/>
        </p:nvSpPr>
        <p:spPr>
          <a:xfrm>
            <a:off x="6115810" y="2898308"/>
            <a:ext cx="914400" cy="91440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295413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26</a:t>
            </a:fld>
            <a:endParaRPr lang="zh-TW" altLang="en-US"/>
          </a:p>
        </p:txBody>
      </p:sp>
      <p:sp>
        <p:nvSpPr>
          <p:cNvPr id="5" name="標題 4"/>
          <p:cNvSpPr>
            <a:spLocks noGrp="1"/>
          </p:cNvSpPr>
          <p:nvPr>
            <p:ph type="title"/>
          </p:nvPr>
        </p:nvSpPr>
        <p:spPr>
          <a:xfrm>
            <a:off x="539552" y="44624"/>
            <a:ext cx="8229600" cy="738136"/>
          </a:xfrm>
        </p:spPr>
        <p:txBody>
          <a:bodyPr/>
          <a:lstStyle/>
          <a:p>
            <a:r>
              <a:rPr lang="en-US" altLang="zh-TW" sz="4800" dirty="0"/>
              <a:t>Raspberry Pi </a:t>
            </a:r>
            <a:r>
              <a:rPr lang="zh-TW" altLang="en-US" sz="4800" dirty="0"/>
              <a:t>實驗環境</a:t>
            </a:r>
          </a:p>
        </p:txBody>
      </p:sp>
      <p:pic>
        <p:nvPicPr>
          <p:cNvPr id="4" name="圖片 3"/>
          <p:cNvPicPr>
            <a:picLocks noChangeAspect="1"/>
          </p:cNvPicPr>
          <p:nvPr/>
        </p:nvPicPr>
        <p:blipFill>
          <a:blip r:embed="rId2"/>
          <a:stretch>
            <a:fillRect/>
          </a:stretch>
        </p:blipFill>
        <p:spPr>
          <a:xfrm>
            <a:off x="1331640" y="3429000"/>
            <a:ext cx="4381500" cy="1924050"/>
          </a:xfrm>
          <a:prstGeom prst="rect">
            <a:avLst/>
          </a:prstGeom>
        </p:spPr>
      </p:pic>
      <p:pic>
        <p:nvPicPr>
          <p:cNvPr id="10" name="圖片 9"/>
          <p:cNvPicPr>
            <a:picLocks noChangeAspect="1"/>
          </p:cNvPicPr>
          <p:nvPr/>
        </p:nvPicPr>
        <p:blipFill>
          <a:blip r:embed="rId3"/>
          <a:stretch>
            <a:fillRect/>
          </a:stretch>
        </p:blipFill>
        <p:spPr>
          <a:xfrm>
            <a:off x="6444208" y="4606044"/>
            <a:ext cx="2581275" cy="1971675"/>
          </a:xfrm>
          <a:prstGeom prst="rect">
            <a:avLst/>
          </a:prstGeom>
        </p:spPr>
      </p:pic>
      <p:pic>
        <p:nvPicPr>
          <p:cNvPr id="13" name="圖片 12"/>
          <p:cNvPicPr>
            <a:picLocks noChangeAspect="1"/>
          </p:cNvPicPr>
          <p:nvPr/>
        </p:nvPicPr>
        <p:blipFill>
          <a:blip r:embed="rId4"/>
          <a:stretch>
            <a:fillRect/>
          </a:stretch>
        </p:blipFill>
        <p:spPr>
          <a:xfrm>
            <a:off x="360061" y="1139577"/>
            <a:ext cx="2171700" cy="1857375"/>
          </a:xfrm>
          <a:prstGeom prst="rect">
            <a:avLst/>
          </a:prstGeom>
        </p:spPr>
      </p:pic>
      <p:pic>
        <p:nvPicPr>
          <p:cNvPr id="14" name="圖片 13"/>
          <p:cNvPicPr>
            <a:picLocks noChangeAspect="1"/>
          </p:cNvPicPr>
          <p:nvPr/>
        </p:nvPicPr>
        <p:blipFill>
          <a:blip r:embed="rId5"/>
          <a:stretch>
            <a:fillRect/>
          </a:stretch>
        </p:blipFill>
        <p:spPr>
          <a:xfrm rot="20303891">
            <a:off x="2994392" y="2750292"/>
            <a:ext cx="1170267" cy="855195"/>
          </a:xfrm>
          <a:prstGeom prst="rect">
            <a:avLst/>
          </a:prstGeom>
        </p:spPr>
      </p:pic>
      <p:pic>
        <p:nvPicPr>
          <p:cNvPr id="15" name="圖片 14"/>
          <p:cNvPicPr>
            <a:picLocks noChangeAspect="1"/>
          </p:cNvPicPr>
          <p:nvPr/>
        </p:nvPicPr>
        <p:blipFill>
          <a:blip r:embed="rId6"/>
          <a:stretch>
            <a:fillRect/>
          </a:stretch>
        </p:blipFill>
        <p:spPr>
          <a:xfrm>
            <a:off x="2440879" y="1972761"/>
            <a:ext cx="528071" cy="588422"/>
          </a:xfrm>
          <a:prstGeom prst="rect">
            <a:avLst/>
          </a:prstGeom>
        </p:spPr>
      </p:pic>
      <p:cxnSp>
        <p:nvCxnSpPr>
          <p:cNvPr id="8" name="弧形接點 7"/>
          <p:cNvCxnSpPr/>
          <p:nvPr/>
        </p:nvCxnSpPr>
        <p:spPr>
          <a:xfrm flipV="1">
            <a:off x="5148064" y="1553306"/>
            <a:ext cx="1224136" cy="356343"/>
          </a:xfrm>
          <a:prstGeom prst="curvedConnector3">
            <a:avLst/>
          </a:prstGeom>
        </p:spPr>
        <p:style>
          <a:lnRef idx="3">
            <a:schemeClr val="accent1"/>
          </a:lnRef>
          <a:fillRef idx="0">
            <a:schemeClr val="accent1"/>
          </a:fillRef>
          <a:effectRef idx="2">
            <a:schemeClr val="accent1"/>
          </a:effectRef>
          <a:fontRef idx="minor">
            <a:schemeClr val="tx1"/>
          </a:fontRef>
        </p:style>
      </p:cxnSp>
      <p:sp>
        <p:nvSpPr>
          <p:cNvPr id="9" name="雲朵形圖說文字 8"/>
          <p:cNvSpPr/>
          <p:nvPr/>
        </p:nvSpPr>
        <p:spPr>
          <a:xfrm>
            <a:off x="6304318" y="1056079"/>
            <a:ext cx="1796074" cy="828672"/>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internet</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17" name="圖片 16"/>
          <p:cNvPicPr>
            <a:picLocks noChangeAspect="1"/>
          </p:cNvPicPr>
          <p:nvPr/>
        </p:nvPicPr>
        <p:blipFill>
          <a:blip r:embed="rId6"/>
          <a:stretch>
            <a:fillRect/>
          </a:stretch>
        </p:blipFill>
        <p:spPr>
          <a:xfrm>
            <a:off x="3976770" y="1176204"/>
            <a:ext cx="528071" cy="588422"/>
          </a:xfrm>
          <a:prstGeom prst="rect">
            <a:avLst/>
          </a:prstGeom>
        </p:spPr>
      </p:pic>
      <p:sp>
        <p:nvSpPr>
          <p:cNvPr id="19" name="矩形 18"/>
          <p:cNvSpPr/>
          <p:nvPr/>
        </p:nvSpPr>
        <p:spPr>
          <a:xfrm>
            <a:off x="2013971" y="5375523"/>
            <a:ext cx="190995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5V/2A(3A)</a:t>
            </a:r>
          </a:p>
          <a:p>
            <a:pPr algn="ctr"/>
            <a:r>
              <a:rPr lang="en-US" altLang="zh-TW" dirty="0"/>
              <a:t>Micro/Type C USB</a:t>
            </a:r>
            <a:endParaRPr lang="zh-TW" altLang="en-US" dirty="0"/>
          </a:p>
        </p:txBody>
      </p:sp>
      <p:pic>
        <p:nvPicPr>
          <p:cNvPr id="20" name="圖片 19"/>
          <p:cNvPicPr>
            <a:picLocks noChangeAspect="1"/>
          </p:cNvPicPr>
          <p:nvPr/>
        </p:nvPicPr>
        <p:blipFill>
          <a:blip r:embed="rId6"/>
          <a:stretch>
            <a:fillRect/>
          </a:stretch>
        </p:blipFill>
        <p:spPr>
          <a:xfrm>
            <a:off x="6247948" y="4888858"/>
            <a:ext cx="610503" cy="588422"/>
          </a:xfrm>
          <a:prstGeom prst="rect">
            <a:avLst/>
          </a:prstGeom>
        </p:spPr>
      </p:pic>
      <p:pic>
        <p:nvPicPr>
          <p:cNvPr id="21" name="圖片 20"/>
          <p:cNvPicPr>
            <a:picLocks noChangeAspect="1"/>
          </p:cNvPicPr>
          <p:nvPr/>
        </p:nvPicPr>
        <p:blipFill>
          <a:blip r:embed="rId5"/>
          <a:stretch>
            <a:fillRect/>
          </a:stretch>
        </p:blipFill>
        <p:spPr>
          <a:xfrm rot="20303891">
            <a:off x="5188662" y="5305691"/>
            <a:ext cx="1170267" cy="855195"/>
          </a:xfrm>
          <a:prstGeom prst="rect">
            <a:avLst/>
          </a:prstGeom>
        </p:spPr>
      </p:pic>
      <p:pic>
        <p:nvPicPr>
          <p:cNvPr id="1026" name="Picture 2" descr="Google Pixel 6 - 珊瑚粉 (128G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8188" y="1028609"/>
            <a:ext cx="2028825" cy="2000251"/>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5631477" y="2153871"/>
            <a:ext cx="148144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Access Point</a:t>
            </a:r>
            <a:endParaRPr lang="zh-TW" altLang="en-US" dirty="0"/>
          </a:p>
        </p:txBody>
      </p:sp>
    </p:spTree>
    <p:extLst>
      <p:ext uri="{BB962C8B-B14F-4D97-AF65-F5344CB8AC3E}">
        <p14:creationId xmlns:p14="http://schemas.microsoft.com/office/powerpoint/2010/main" val="523873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27</a:t>
            </a:fld>
            <a:endParaRPr lang="zh-TW" altLang="en-US"/>
          </a:p>
        </p:txBody>
      </p:sp>
      <p:sp>
        <p:nvSpPr>
          <p:cNvPr id="5" name="標題 4"/>
          <p:cNvSpPr>
            <a:spLocks noGrp="1"/>
          </p:cNvSpPr>
          <p:nvPr>
            <p:ph type="title"/>
          </p:nvPr>
        </p:nvSpPr>
        <p:spPr>
          <a:xfrm>
            <a:off x="539552" y="44624"/>
            <a:ext cx="8229600" cy="738136"/>
          </a:xfrm>
        </p:spPr>
        <p:txBody>
          <a:bodyPr/>
          <a:lstStyle/>
          <a:p>
            <a:r>
              <a:rPr lang="en-US" altLang="zh-TW" sz="4800" dirty="0"/>
              <a:t>Raspberry Pi </a:t>
            </a:r>
            <a:r>
              <a:rPr lang="zh-TW" altLang="en-US" sz="4800" dirty="0"/>
              <a:t>實驗環境</a:t>
            </a:r>
            <a:r>
              <a:rPr lang="en-US" altLang="zh-TW" sz="4800" dirty="0"/>
              <a:t>(F401A)</a:t>
            </a:r>
            <a:endParaRPr lang="zh-TW" altLang="en-US" sz="4800" dirty="0"/>
          </a:p>
        </p:txBody>
      </p:sp>
      <p:pic>
        <p:nvPicPr>
          <p:cNvPr id="4" name="圖片 3"/>
          <p:cNvPicPr>
            <a:picLocks noChangeAspect="1"/>
          </p:cNvPicPr>
          <p:nvPr/>
        </p:nvPicPr>
        <p:blipFill>
          <a:blip r:embed="rId2"/>
          <a:stretch>
            <a:fillRect/>
          </a:stretch>
        </p:blipFill>
        <p:spPr>
          <a:xfrm>
            <a:off x="1331640" y="3429000"/>
            <a:ext cx="4381500" cy="1924050"/>
          </a:xfrm>
          <a:prstGeom prst="rect">
            <a:avLst/>
          </a:prstGeom>
        </p:spPr>
      </p:pic>
      <p:pic>
        <p:nvPicPr>
          <p:cNvPr id="13" name="圖片 12"/>
          <p:cNvPicPr>
            <a:picLocks noChangeAspect="1"/>
          </p:cNvPicPr>
          <p:nvPr/>
        </p:nvPicPr>
        <p:blipFill>
          <a:blip r:embed="rId3"/>
          <a:stretch>
            <a:fillRect/>
          </a:stretch>
        </p:blipFill>
        <p:spPr>
          <a:xfrm>
            <a:off x="360061" y="1139577"/>
            <a:ext cx="2171700" cy="1857375"/>
          </a:xfrm>
          <a:prstGeom prst="rect">
            <a:avLst/>
          </a:prstGeom>
        </p:spPr>
      </p:pic>
      <p:pic>
        <p:nvPicPr>
          <p:cNvPr id="14" name="圖片 13"/>
          <p:cNvPicPr>
            <a:picLocks noChangeAspect="1"/>
          </p:cNvPicPr>
          <p:nvPr/>
        </p:nvPicPr>
        <p:blipFill>
          <a:blip r:embed="rId4"/>
          <a:stretch>
            <a:fillRect/>
          </a:stretch>
        </p:blipFill>
        <p:spPr>
          <a:xfrm rot="20303891">
            <a:off x="2994392" y="2750292"/>
            <a:ext cx="1170267" cy="855195"/>
          </a:xfrm>
          <a:prstGeom prst="rect">
            <a:avLst/>
          </a:prstGeom>
        </p:spPr>
      </p:pic>
      <p:pic>
        <p:nvPicPr>
          <p:cNvPr id="15" name="圖片 14"/>
          <p:cNvPicPr>
            <a:picLocks noChangeAspect="1"/>
          </p:cNvPicPr>
          <p:nvPr/>
        </p:nvPicPr>
        <p:blipFill>
          <a:blip r:embed="rId5"/>
          <a:stretch>
            <a:fillRect/>
          </a:stretch>
        </p:blipFill>
        <p:spPr>
          <a:xfrm>
            <a:off x="2440879" y="1972761"/>
            <a:ext cx="528071" cy="588422"/>
          </a:xfrm>
          <a:prstGeom prst="rect">
            <a:avLst/>
          </a:prstGeom>
        </p:spPr>
      </p:pic>
      <p:pic>
        <p:nvPicPr>
          <p:cNvPr id="3" name="圖片 2"/>
          <p:cNvPicPr>
            <a:picLocks noChangeAspect="1"/>
          </p:cNvPicPr>
          <p:nvPr/>
        </p:nvPicPr>
        <p:blipFill>
          <a:blip r:embed="rId6"/>
          <a:stretch>
            <a:fillRect/>
          </a:stretch>
        </p:blipFill>
        <p:spPr>
          <a:xfrm>
            <a:off x="4067944" y="898325"/>
            <a:ext cx="1390147" cy="1338952"/>
          </a:xfrm>
          <a:prstGeom prst="rect">
            <a:avLst/>
          </a:prstGeom>
        </p:spPr>
      </p:pic>
      <p:cxnSp>
        <p:nvCxnSpPr>
          <p:cNvPr id="8" name="弧形接點 7"/>
          <p:cNvCxnSpPr/>
          <p:nvPr/>
        </p:nvCxnSpPr>
        <p:spPr>
          <a:xfrm flipV="1">
            <a:off x="5148064" y="1553306"/>
            <a:ext cx="1224136" cy="356343"/>
          </a:xfrm>
          <a:prstGeom prst="curvedConnector3">
            <a:avLst/>
          </a:prstGeom>
        </p:spPr>
        <p:style>
          <a:lnRef idx="3">
            <a:schemeClr val="accent1"/>
          </a:lnRef>
          <a:fillRef idx="0">
            <a:schemeClr val="accent1"/>
          </a:fillRef>
          <a:effectRef idx="2">
            <a:schemeClr val="accent1"/>
          </a:effectRef>
          <a:fontRef idx="minor">
            <a:schemeClr val="tx1"/>
          </a:fontRef>
        </p:style>
      </p:cxnSp>
      <p:sp>
        <p:nvSpPr>
          <p:cNvPr id="9" name="雲朵形圖說文字 8"/>
          <p:cNvSpPr/>
          <p:nvPr/>
        </p:nvSpPr>
        <p:spPr>
          <a:xfrm>
            <a:off x="6304318" y="1056079"/>
            <a:ext cx="1796074" cy="828672"/>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internet</a:t>
            </a:r>
            <a:endParaRPr lang="zh-TW" altLang="en-US" dirty="0">
              <a:ln w="0"/>
              <a:solidFill>
                <a:schemeClr val="tx1"/>
              </a:solidFill>
              <a:effectLst>
                <a:outerShdw blurRad="38100" dist="19050" dir="2700000" algn="tl" rotWithShape="0">
                  <a:schemeClr val="dk1">
                    <a:alpha val="40000"/>
                  </a:schemeClr>
                </a:outerShdw>
              </a:effectLst>
            </a:endParaRPr>
          </a:p>
        </p:txBody>
      </p:sp>
      <p:pic>
        <p:nvPicPr>
          <p:cNvPr id="17" name="圖片 16"/>
          <p:cNvPicPr>
            <a:picLocks noChangeAspect="1"/>
          </p:cNvPicPr>
          <p:nvPr/>
        </p:nvPicPr>
        <p:blipFill>
          <a:blip r:embed="rId5"/>
          <a:stretch>
            <a:fillRect/>
          </a:stretch>
        </p:blipFill>
        <p:spPr>
          <a:xfrm>
            <a:off x="3976770" y="1176204"/>
            <a:ext cx="528071" cy="588422"/>
          </a:xfrm>
          <a:prstGeom prst="rect">
            <a:avLst/>
          </a:prstGeom>
        </p:spPr>
      </p:pic>
      <p:sp>
        <p:nvSpPr>
          <p:cNvPr id="18" name="五邊形 17"/>
          <p:cNvSpPr/>
          <p:nvPr/>
        </p:nvSpPr>
        <p:spPr>
          <a:xfrm rot="2305535" flipH="1">
            <a:off x="5014152" y="2551148"/>
            <a:ext cx="1815488" cy="44542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n w="0"/>
                <a:solidFill>
                  <a:schemeClr val="tx1"/>
                </a:solidFill>
                <a:effectLst>
                  <a:outerShdw blurRad="38100" dist="19050" dir="2700000" algn="tl" rotWithShape="0">
                    <a:schemeClr val="dk1">
                      <a:alpha val="40000"/>
                    </a:schemeClr>
                  </a:outerShdw>
                </a:effectLst>
              </a:rPr>
              <a:t>Xiaomi_F401A</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19" name="矩形 18"/>
          <p:cNvSpPr/>
          <p:nvPr/>
        </p:nvSpPr>
        <p:spPr>
          <a:xfrm>
            <a:off x="2013971" y="5375523"/>
            <a:ext cx="190995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5V/2A</a:t>
            </a:r>
          </a:p>
          <a:p>
            <a:pPr algn="ctr"/>
            <a:r>
              <a:rPr lang="en-US" altLang="zh-TW" dirty="0"/>
              <a:t>Micro-USB</a:t>
            </a:r>
            <a:endParaRPr lang="zh-TW" altLang="en-US" dirty="0"/>
          </a:p>
        </p:txBody>
      </p:sp>
      <p:pic>
        <p:nvPicPr>
          <p:cNvPr id="20" name="圖片 19">
            <a:extLst>
              <a:ext uri="{FF2B5EF4-FFF2-40B4-BE49-F238E27FC236}">
                <a16:creationId xmlns:a16="http://schemas.microsoft.com/office/drawing/2014/main" id="{114BE8FD-821C-4DFD-A4D6-61F74E48F2F0}"/>
              </a:ext>
            </a:extLst>
          </p:cNvPr>
          <p:cNvPicPr>
            <a:picLocks noChangeAspect="1"/>
          </p:cNvPicPr>
          <p:nvPr/>
        </p:nvPicPr>
        <p:blipFill>
          <a:blip r:embed="rId7"/>
          <a:stretch>
            <a:fillRect/>
          </a:stretch>
        </p:blipFill>
        <p:spPr>
          <a:xfrm>
            <a:off x="6444208" y="4606044"/>
            <a:ext cx="2581275" cy="1971675"/>
          </a:xfrm>
          <a:prstGeom prst="rect">
            <a:avLst/>
          </a:prstGeom>
        </p:spPr>
      </p:pic>
      <p:pic>
        <p:nvPicPr>
          <p:cNvPr id="21" name="圖片 20">
            <a:extLst>
              <a:ext uri="{FF2B5EF4-FFF2-40B4-BE49-F238E27FC236}">
                <a16:creationId xmlns:a16="http://schemas.microsoft.com/office/drawing/2014/main" id="{7114ED07-F9FA-4780-8045-C361EF7CE862}"/>
              </a:ext>
            </a:extLst>
          </p:cNvPr>
          <p:cNvPicPr>
            <a:picLocks noChangeAspect="1"/>
          </p:cNvPicPr>
          <p:nvPr/>
        </p:nvPicPr>
        <p:blipFill>
          <a:blip r:embed="rId4"/>
          <a:stretch>
            <a:fillRect/>
          </a:stretch>
        </p:blipFill>
        <p:spPr>
          <a:xfrm rot="20303891">
            <a:off x="5188662" y="5305691"/>
            <a:ext cx="1170267" cy="855195"/>
          </a:xfrm>
          <a:prstGeom prst="rect">
            <a:avLst/>
          </a:prstGeom>
        </p:spPr>
      </p:pic>
      <p:pic>
        <p:nvPicPr>
          <p:cNvPr id="22" name="圖片 21">
            <a:extLst>
              <a:ext uri="{FF2B5EF4-FFF2-40B4-BE49-F238E27FC236}">
                <a16:creationId xmlns:a16="http://schemas.microsoft.com/office/drawing/2014/main" id="{BBCB260D-8441-4C19-BD79-DBDE3120C28A}"/>
              </a:ext>
            </a:extLst>
          </p:cNvPr>
          <p:cNvPicPr>
            <a:picLocks noChangeAspect="1"/>
          </p:cNvPicPr>
          <p:nvPr/>
        </p:nvPicPr>
        <p:blipFill>
          <a:blip r:embed="rId5"/>
          <a:stretch>
            <a:fillRect/>
          </a:stretch>
        </p:blipFill>
        <p:spPr>
          <a:xfrm>
            <a:off x="6247948" y="4888858"/>
            <a:ext cx="610503" cy="588422"/>
          </a:xfrm>
          <a:prstGeom prst="rect">
            <a:avLst/>
          </a:prstGeom>
        </p:spPr>
      </p:pic>
    </p:spTree>
    <p:extLst>
      <p:ext uri="{BB962C8B-B14F-4D97-AF65-F5344CB8AC3E}">
        <p14:creationId xmlns:p14="http://schemas.microsoft.com/office/powerpoint/2010/main" val="2748503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755445" y="3204081"/>
            <a:ext cx="3509294" cy="584775"/>
          </a:xfrm>
        </p:spPr>
        <p:txBody>
          <a:bodyPr wrap="none" rtlCol="0">
            <a:spAutoFit/>
          </a:bodyPr>
          <a:lstStyle/>
          <a:p>
            <a:pPr fontAlgn="auto">
              <a:spcAft>
                <a:spcPts val="0"/>
              </a:spcAft>
              <a:defRPr/>
            </a:pPr>
            <a:r>
              <a:rPr lang="en-US" altLang="zh-TW" sz="3200" b="1" dirty="0">
                <a:latin typeface="Times New Roman" panose="02020603050405020304" pitchFamily="18" charset="0"/>
                <a:cs typeface="Times New Roman" panose="02020603050405020304" pitchFamily="18" charset="0"/>
              </a:rPr>
              <a:t>Putty </a:t>
            </a:r>
            <a:r>
              <a:rPr lang="en-US" altLang="zh-TW" sz="3200" b="1" dirty="0" err="1">
                <a:latin typeface="Times New Roman" panose="02020603050405020304" pitchFamily="18" charset="0"/>
                <a:cs typeface="Times New Roman" panose="02020603050405020304" pitchFamily="18" charset="0"/>
              </a:rPr>
              <a:t>SSH</a:t>
            </a:r>
            <a:r>
              <a:rPr lang="en-US" altLang="zh-TW" sz="3200" b="1" dirty="0">
                <a:latin typeface="Times New Roman" panose="02020603050405020304" pitchFamily="18" charset="0"/>
                <a:cs typeface="Times New Roman" panose="02020603050405020304" pitchFamily="18" charset="0"/>
              </a:rPr>
              <a:t> </a:t>
            </a:r>
            <a:r>
              <a:rPr lang="zh-TW" altLang="en-US" sz="3200" b="1" dirty="0">
                <a:latin typeface="Times New Roman" panose="02020603050405020304" pitchFamily="18" charset="0"/>
                <a:cs typeface="Times New Roman" panose="02020603050405020304" pitchFamily="18" charset="0"/>
              </a:rPr>
              <a:t>連上</a:t>
            </a:r>
            <a:r>
              <a:rPr lang="en-US" altLang="zh-TW" sz="3200" b="1" dirty="0">
                <a:latin typeface="Times New Roman" panose="02020603050405020304" pitchFamily="18" charset="0"/>
                <a:cs typeface="Times New Roman" panose="02020603050405020304" pitchFamily="18" charset="0"/>
              </a:rPr>
              <a:t>Pi3</a:t>
            </a:r>
            <a:endParaRPr lang="zh-TW" altLang="en-US" sz="3200" b="1" dirty="0">
              <a:latin typeface="Times New Roman" panose="02020603050405020304" pitchFamily="18" charset="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28</a:t>
            </a:fld>
            <a:endParaRPr lang="zh-TW" altLang="en-US"/>
          </a:p>
        </p:txBody>
      </p:sp>
    </p:spTree>
    <p:extLst>
      <p:ext uri="{BB962C8B-B14F-4D97-AF65-F5344CB8AC3E}">
        <p14:creationId xmlns:p14="http://schemas.microsoft.com/office/powerpoint/2010/main" val="300496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標題 1"/>
          <p:cNvSpPr>
            <a:spLocks noGrp="1"/>
          </p:cNvSpPr>
          <p:nvPr>
            <p:ph type="title"/>
          </p:nvPr>
        </p:nvSpPr>
        <p:spPr>
          <a:xfrm>
            <a:off x="250825" y="981075"/>
            <a:ext cx="8785225" cy="5400675"/>
          </a:xfrm>
        </p:spPr>
        <p:txBody>
          <a:bodyPr/>
          <a:lstStyle/>
          <a:p>
            <a:pPr algn="l"/>
            <a:r>
              <a:rPr lang="zh-TW" altLang="en-US" sz="2400" dirty="0">
                <a:latin typeface="Times New Roman" pitchFamily="18" charset="0"/>
                <a:cs typeface="Times New Roman" pitchFamily="18" charset="0"/>
              </a:rPr>
              <a:t>何謂</a:t>
            </a:r>
            <a:r>
              <a:rPr lang="en-US" altLang="zh-TW" sz="2400" dirty="0">
                <a:latin typeface="Times New Roman" pitchFamily="18" charset="0"/>
                <a:cs typeface="Times New Roman" pitchFamily="18" charset="0"/>
              </a:rPr>
              <a:t>SSH</a:t>
            </a:r>
            <a:br>
              <a:rPr lang="en-US" altLang="zh-TW" sz="2400" dirty="0">
                <a:latin typeface="Times New Roman" pitchFamily="18" charset="0"/>
                <a:cs typeface="Times New Roman" pitchFamily="18" charset="0"/>
              </a:rPr>
            </a:br>
            <a:r>
              <a:rPr lang="en-US" altLang="zh-TW" sz="2400" dirty="0" err="1">
                <a:latin typeface="Times New Roman" pitchFamily="18" charset="0"/>
                <a:cs typeface="Times New Roman" pitchFamily="18" charset="0"/>
              </a:rPr>
              <a:t>SSH</a:t>
            </a:r>
            <a:r>
              <a:rPr lang="zh-TW" altLang="en-US" sz="2400" dirty="0">
                <a:latin typeface="Times New Roman" pitchFamily="18" charset="0"/>
                <a:cs typeface="Times New Roman" pitchFamily="18" charset="0"/>
              </a:rPr>
              <a:t>是一種加密的連線方式</a:t>
            </a:r>
            <a:r>
              <a:rPr lang="en-US" altLang="zh-TW" sz="2400" dirty="0">
                <a:latin typeface="Times New Roman" pitchFamily="18" charset="0"/>
                <a:cs typeface="Times New Roman" pitchFamily="18" charset="0"/>
              </a:rPr>
              <a:t>,</a:t>
            </a:r>
            <a:r>
              <a:rPr lang="zh-TW" altLang="en-US" sz="2400" dirty="0">
                <a:latin typeface="Times New Roman" pitchFamily="18" charset="0"/>
                <a:cs typeface="Times New Roman" pitchFamily="18" charset="0"/>
              </a:rPr>
              <a:t>能夠避免因</a:t>
            </a:r>
            <a:r>
              <a:rPr lang="en-US" altLang="zh-TW" sz="2400" dirty="0">
                <a:latin typeface="Times New Roman" pitchFamily="18" charset="0"/>
                <a:cs typeface="Times New Roman" pitchFamily="18" charset="0"/>
              </a:rPr>
              <a:t>telnet</a:t>
            </a:r>
            <a:r>
              <a:rPr lang="zh-TW" altLang="en-US" sz="2400" dirty="0">
                <a:latin typeface="Times New Roman" pitchFamily="18" charset="0"/>
                <a:cs typeface="Times New Roman" pitchFamily="18" charset="0"/>
              </a:rPr>
              <a:t>明碼傳輸所造成的安全問題</a:t>
            </a:r>
            <a:r>
              <a:rPr lang="en-US" altLang="zh-TW" sz="2400" dirty="0">
                <a:latin typeface="Times New Roman" pitchFamily="18" charset="0"/>
                <a:cs typeface="Times New Roman" pitchFamily="18" charset="0"/>
              </a:rPr>
              <a:t>.</a:t>
            </a:r>
            <a:br>
              <a:rPr lang="en-US" altLang="zh-TW" sz="2400" dirty="0">
                <a:latin typeface="Times New Roman" pitchFamily="18" charset="0"/>
                <a:cs typeface="Times New Roman" pitchFamily="18" charset="0"/>
              </a:rPr>
            </a:br>
            <a:br>
              <a:rPr lang="zh-TW" altLang="en-US" sz="2400" dirty="0">
                <a:latin typeface="Times New Roman" pitchFamily="18" charset="0"/>
                <a:cs typeface="Times New Roman" pitchFamily="18" charset="0"/>
              </a:rPr>
            </a:br>
            <a:r>
              <a:rPr lang="en-US" altLang="zh-TW" sz="2400" dirty="0">
                <a:latin typeface="Times New Roman" pitchFamily="18" charset="0"/>
                <a:cs typeface="Times New Roman" pitchFamily="18" charset="0"/>
              </a:rPr>
              <a:t>Putty</a:t>
            </a:r>
            <a:r>
              <a:rPr lang="zh-TW" altLang="en-US" sz="2400" dirty="0">
                <a:latin typeface="Times New Roman" pitchFamily="18" charset="0"/>
                <a:cs typeface="Times New Roman" pitchFamily="18" charset="0"/>
              </a:rPr>
              <a:t>簡介</a:t>
            </a:r>
            <a:br>
              <a:rPr lang="zh-TW" altLang="en-US" sz="2400" dirty="0">
                <a:latin typeface="Times New Roman" pitchFamily="18" charset="0"/>
                <a:cs typeface="Times New Roman" pitchFamily="18" charset="0"/>
              </a:rPr>
            </a:br>
            <a:r>
              <a:rPr lang="en-US" altLang="zh-TW" sz="2400" dirty="0">
                <a:latin typeface="Times New Roman" pitchFamily="18" charset="0"/>
                <a:cs typeface="Times New Roman" pitchFamily="18" charset="0"/>
              </a:rPr>
              <a:t>putty.exe</a:t>
            </a:r>
            <a:r>
              <a:rPr lang="zh-TW" altLang="en-US" sz="2400" dirty="0">
                <a:latin typeface="Times New Roman" pitchFamily="18" charset="0"/>
                <a:cs typeface="Times New Roman" pitchFamily="18" charset="0"/>
              </a:rPr>
              <a:t>是一個可在</a:t>
            </a:r>
            <a:r>
              <a:rPr lang="en-US" altLang="zh-TW" sz="2400" dirty="0">
                <a:latin typeface="Times New Roman" pitchFamily="18" charset="0"/>
                <a:cs typeface="Times New Roman" pitchFamily="18" charset="0"/>
              </a:rPr>
              <a:t>windows</a:t>
            </a:r>
            <a:r>
              <a:rPr lang="zh-TW" altLang="en-US" sz="2400" dirty="0">
                <a:latin typeface="Times New Roman" pitchFamily="18" charset="0"/>
                <a:cs typeface="Times New Roman" pitchFamily="18" charset="0"/>
              </a:rPr>
              <a:t>平台上</a:t>
            </a:r>
            <a:r>
              <a:rPr lang="en-US" altLang="zh-TW" sz="2400" dirty="0" err="1">
                <a:latin typeface="Times New Roman" pitchFamily="18" charset="0"/>
                <a:cs typeface="Times New Roman" pitchFamily="18" charset="0"/>
              </a:rPr>
              <a:t>ssh</a:t>
            </a:r>
            <a:r>
              <a:rPr lang="zh-TW" altLang="en-US" sz="2400" dirty="0">
                <a:latin typeface="Times New Roman" pitchFamily="18" charset="0"/>
                <a:cs typeface="Times New Roman" pitchFamily="18" charset="0"/>
              </a:rPr>
              <a:t>連線的一套免費軟體</a:t>
            </a:r>
            <a:r>
              <a:rPr lang="en-US" altLang="zh-TW" sz="2400" dirty="0">
                <a:latin typeface="Times New Roman" pitchFamily="18" charset="0"/>
                <a:cs typeface="Times New Roman" pitchFamily="18" charset="0"/>
              </a:rPr>
              <a:t>.</a:t>
            </a:r>
            <a:br>
              <a:rPr lang="zh-TW" altLang="en-US" sz="2400" dirty="0">
                <a:latin typeface="Times New Roman" pitchFamily="18" charset="0"/>
                <a:cs typeface="Times New Roman" pitchFamily="18" charset="0"/>
              </a:rPr>
            </a:br>
            <a:r>
              <a:rPr lang="zh-TW" altLang="en-US" sz="2400" dirty="0">
                <a:latin typeface="Times New Roman" pitchFamily="18" charset="0"/>
                <a:cs typeface="Times New Roman" pitchFamily="18" charset="0"/>
              </a:rPr>
              <a:t>相容於</a:t>
            </a:r>
            <a:r>
              <a:rPr lang="en-US" altLang="zh-TW" sz="2400" dirty="0">
                <a:latin typeface="Times New Roman" pitchFamily="18" charset="0"/>
                <a:cs typeface="Times New Roman" pitchFamily="18" charset="0"/>
              </a:rPr>
              <a:t>Windows XP, 8, 10 and vista</a:t>
            </a:r>
            <a:br>
              <a:rPr lang="en-US" altLang="zh-TW" sz="2400" dirty="0">
                <a:latin typeface="Times New Roman" pitchFamily="18" charset="0"/>
                <a:cs typeface="Times New Roman" pitchFamily="18" charset="0"/>
              </a:rPr>
            </a:br>
            <a:br>
              <a:rPr lang="en-US" altLang="zh-TW" sz="2400" dirty="0">
                <a:latin typeface="Times New Roman" pitchFamily="18" charset="0"/>
                <a:cs typeface="Times New Roman" pitchFamily="18" charset="0"/>
              </a:rPr>
            </a:br>
            <a:r>
              <a:rPr lang="zh-TW" altLang="en-US" sz="2400" dirty="0">
                <a:latin typeface="Times New Roman" pitchFamily="18" charset="0"/>
                <a:cs typeface="Times New Roman" pitchFamily="18" charset="0"/>
              </a:rPr>
              <a:t>官方網頁：</a:t>
            </a:r>
            <a:br>
              <a:rPr lang="zh-TW" altLang="en-US" sz="2400" dirty="0">
                <a:latin typeface="Times New Roman" pitchFamily="18" charset="0"/>
                <a:cs typeface="Times New Roman" pitchFamily="18" charset="0"/>
              </a:rPr>
            </a:br>
            <a:r>
              <a:rPr lang="en-US" altLang="zh-TW" sz="2400" dirty="0">
                <a:latin typeface="Times New Roman" pitchFamily="18" charset="0"/>
                <a:cs typeface="Times New Roman" pitchFamily="18" charset="0"/>
                <a:hlinkClick r:id="rId2"/>
              </a:rPr>
              <a:t>http://chiark.greened.org.uk/~sgtatham/putty/</a:t>
            </a:r>
            <a:br>
              <a:rPr lang="en-US" altLang="zh-TW" sz="2400" dirty="0">
                <a:latin typeface="Times New Roman" pitchFamily="18" charset="0"/>
                <a:cs typeface="Times New Roman" pitchFamily="18" charset="0"/>
              </a:rPr>
            </a:br>
            <a:r>
              <a:rPr lang="en-US" altLang="zh-TW" sz="2400" dirty="0">
                <a:latin typeface="Times New Roman" pitchFamily="18" charset="0"/>
                <a:cs typeface="Times New Roman" pitchFamily="18" charset="0"/>
              </a:rPr>
              <a:t>Putty</a:t>
            </a:r>
            <a:r>
              <a:rPr lang="zh-TW" altLang="en-US" sz="2400" dirty="0">
                <a:latin typeface="Times New Roman" pitchFamily="18" charset="0"/>
                <a:cs typeface="Times New Roman" pitchFamily="18" charset="0"/>
              </a:rPr>
              <a:t>使用教學</a:t>
            </a:r>
            <a:br>
              <a:rPr lang="zh-TW" altLang="en-US" sz="2400" dirty="0">
                <a:latin typeface="Times New Roman" pitchFamily="18" charset="0"/>
                <a:cs typeface="Times New Roman" pitchFamily="18" charset="0"/>
              </a:rPr>
            </a:br>
            <a:r>
              <a:rPr lang="zh-TW" altLang="en-US" sz="2400" dirty="0">
                <a:latin typeface="Times New Roman" pitchFamily="18" charset="0"/>
                <a:cs typeface="Times New Roman" pitchFamily="18" charset="0"/>
              </a:rPr>
              <a:t>首先至以下的這個位置去</a:t>
            </a:r>
            <a:r>
              <a:rPr lang="en-US" altLang="zh-TW" sz="2400" dirty="0">
                <a:latin typeface="Times New Roman" pitchFamily="18" charset="0"/>
                <a:cs typeface="Times New Roman" pitchFamily="18" charset="0"/>
              </a:rPr>
              <a:t>Download</a:t>
            </a:r>
            <a:r>
              <a:rPr lang="zh-TW" altLang="en-US" sz="2400" dirty="0">
                <a:latin typeface="Times New Roman" pitchFamily="18" charset="0"/>
                <a:cs typeface="Times New Roman" pitchFamily="18" charset="0"/>
              </a:rPr>
              <a:t>此程式</a:t>
            </a:r>
            <a:br>
              <a:rPr lang="zh-TW" altLang="en-US" sz="2400" dirty="0">
                <a:latin typeface="Times New Roman" pitchFamily="18" charset="0"/>
                <a:cs typeface="Times New Roman" pitchFamily="18" charset="0"/>
              </a:rPr>
            </a:br>
            <a:r>
              <a:rPr lang="en-US" altLang="zh-TW" sz="2400" dirty="0">
                <a:latin typeface="Times New Roman" pitchFamily="18" charset="0"/>
                <a:cs typeface="Times New Roman" pitchFamily="18" charset="0"/>
                <a:hlinkClick r:id="rId3"/>
              </a:rPr>
              <a:t>http://the.earth.li/~sgtatham/putty/latest/x86/putty.exe</a:t>
            </a:r>
            <a:br>
              <a:rPr lang="en-US" altLang="zh-TW" sz="2400" dirty="0">
                <a:latin typeface="Times New Roman" pitchFamily="18" charset="0"/>
                <a:cs typeface="Times New Roman" pitchFamily="18" charset="0"/>
              </a:rPr>
            </a:br>
            <a:br>
              <a:rPr lang="en-US" altLang="zh-TW" sz="2400" dirty="0">
                <a:latin typeface="Times New Roman" pitchFamily="18" charset="0"/>
                <a:cs typeface="Times New Roman" pitchFamily="18" charset="0"/>
              </a:rPr>
            </a:br>
            <a:endParaRPr lang="zh-TW" altLang="en-US" sz="2400" dirty="0">
              <a:latin typeface="Times New Roman" pitchFamily="18" charset="0"/>
              <a:cs typeface="Times New Roman" pitchFamily="18" charset="0"/>
            </a:endParaRPr>
          </a:p>
        </p:txBody>
      </p:sp>
      <p:sp>
        <p:nvSpPr>
          <p:cNvPr id="4" name="標題 1"/>
          <p:cNvSpPr txBox="1">
            <a:spLocks/>
          </p:cNvSpPr>
          <p:nvPr/>
        </p:nvSpPr>
        <p:spPr>
          <a:xfrm>
            <a:off x="468313" y="0"/>
            <a:ext cx="8229600" cy="1143000"/>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kumimoji="0" lang="en-US" altLang="zh-TW">
                <a:solidFill>
                  <a:schemeClr val="tx2">
                    <a:lumMod val="50000"/>
                  </a:schemeClr>
                </a:solidFill>
                <a:latin typeface="Times New Roman" panose="02020603050405020304" pitchFamily="18" charset="0"/>
                <a:ea typeface="+mn-ea"/>
                <a:cs typeface="Times New Roman" panose="02020603050405020304" pitchFamily="18" charset="0"/>
              </a:rPr>
              <a:t>Putty SSH</a:t>
            </a:r>
            <a:r>
              <a:rPr kumimoji="0" lang="zh-TW" altLang="en-US">
                <a:solidFill>
                  <a:schemeClr val="tx2">
                    <a:lumMod val="50000"/>
                  </a:schemeClr>
                </a:solidFill>
                <a:latin typeface="Times New Roman" panose="02020603050405020304" pitchFamily="18" charset="0"/>
                <a:ea typeface="+mn-ea"/>
                <a:cs typeface="Times New Roman" panose="02020603050405020304" pitchFamily="18" charset="0"/>
              </a:rPr>
              <a:t>連上</a:t>
            </a:r>
            <a:r>
              <a:rPr kumimoji="0" lang="en-US" altLang="zh-TW">
                <a:solidFill>
                  <a:schemeClr val="tx2">
                    <a:lumMod val="50000"/>
                  </a:schemeClr>
                </a:solidFill>
                <a:latin typeface="Times New Roman" panose="02020603050405020304" pitchFamily="18" charset="0"/>
                <a:ea typeface="+mn-ea"/>
                <a:cs typeface="Times New Roman" panose="02020603050405020304" pitchFamily="18" charset="0"/>
              </a:rPr>
              <a:t>Pi3</a:t>
            </a:r>
            <a:endParaRPr kumimoji="0"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61444" name="矩形 4"/>
          <p:cNvSpPr>
            <a:spLocks noChangeArrowheads="1"/>
          </p:cNvSpPr>
          <p:nvPr/>
        </p:nvSpPr>
        <p:spPr bwMode="auto">
          <a:xfrm>
            <a:off x="323850" y="6061075"/>
            <a:ext cx="3490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a:latin typeface="Times New Roman" pitchFamily="18" charset="0"/>
                <a:cs typeface="Times New Roman" pitchFamily="18" charset="0"/>
                <a:hlinkClick r:id="rId4"/>
              </a:rPr>
              <a:t>參考資料</a:t>
            </a:r>
            <a:r>
              <a:rPr kumimoji="0" lang="en-US" altLang="zh-TW">
                <a:latin typeface="Times New Roman" pitchFamily="18" charset="0"/>
                <a:cs typeface="Times New Roman" pitchFamily="18" charset="0"/>
                <a:hlinkClick r:id="rId4"/>
              </a:rPr>
              <a:t>: </a:t>
            </a:r>
          </a:p>
          <a:p>
            <a:r>
              <a:rPr kumimoji="0" lang="en-US" altLang="zh-TW">
                <a:latin typeface="Times New Roman" pitchFamily="18" charset="0"/>
                <a:cs typeface="Times New Roman" pitchFamily="18" charset="0"/>
                <a:hlinkClick r:id="rId4"/>
              </a:rPr>
              <a:t>http://www.ascc.sinica.edu.tw/putty</a:t>
            </a:r>
            <a:endParaRPr kumimoji="0" lang="zh-TW" altLang="en-US"/>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29</a:t>
            </a:fld>
            <a:endParaRPr lang="zh-TW" altLang="en-US"/>
          </a:p>
        </p:txBody>
      </p:sp>
    </p:spTree>
    <p:extLst>
      <p:ext uri="{BB962C8B-B14F-4D97-AF65-F5344CB8AC3E}">
        <p14:creationId xmlns:p14="http://schemas.microsoft.com/office/powerpoint/2010/main" val="231823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4188" y="1773238"/>
            <a:ext cx="8353425" cy="3351212"/>
          </a:xfrm>
          <a:prstGeom prst="rect">
            <a:avLst/>
          </a:prstGeom>
        </p:spPr>
        <p:txBody>
          <a:bodyPr>
            <a:spAutoFit/>
          </a:bodyPr>
          <a:lstStyle/>
          <a:p>
            <a:pPr fontAlgn="auto">
              <a:lnSpc>
                <a:spcPct val="150000"/>
              </a:lnSpc>
              <a:spcBef>
                <a:spcPts val="0"/>
              </a:spcBef>
              <a:spcAft>
                <a:spcPts val="0"/>
              </a:spcAft>
              <a:defRPr/>
            </a:pPr>
            <a:r>
              <a:rPr kumimoji="0" lang="zh-TW" altLang="en-US" sz="2400" dirty="0">
                <a:solidFill>
                  <a:schemeClr val="tx2">
                    <a:lumMod val="75000"/>
                  </a:schemeClr>
                </a:solidFill>
                <a:latin typeface="+mn-ea"/>
                <a:ea typeface="+mn-ea"/>
              </a:rPr>
              <a:t>樹莓派只有一張信用卡大小，體積大概是一個火柴盒大小，可以執行像</a:t>
            </a:r>
            <a:r>
              <a:rPr kumimoji="0" lang="en-US" altLang="zh-TW" sz="2400" dirty="0">
                <a:solidFill>
                  <a:schemeClr val="tx2">
                    <a:lumMod val="75000"/>
                  </a:schemeClr>
                </a:solidFill>
                <a:latin typeface="+mn-ea"/>
                <a:ea typeface="+mn-ea"/>
              </a:rPr>
              <a:t>《</a:t>
            </a:r>
            <a:r>
              <a:rPr kumimoji="0" lang="zh-TW" altLang="en-US" sz="2400" dirty="0">
                <a:solidFill>
                  <a:schemeClr val="tx2">
                    <a:lumMod val="75000"/>
                  </a:schemeClr>
                </a:solidFill>
                <a:latin typeface="+mn-ea"/>
                <a:ea typeface="+mn-ea"/>
              </a:rPr>
              <a:t>雷神之鎚</a:t>
            </a:r>
            <a:r>
              <a:rPr kumimoji="0" lang="en-US" altLang="zh-TW" sz="2400" dirty="0">
                <a:solidFill>
                  <a:schemeClr val="tx2">
                    <a:lumMod val="75000"/>
                  </a:schemeClr>
                </a:solidFill>
                <a:latin typeface="+mn-ea"/>
                <a:ea typeface="+mn-ea"/>
              </a:rPr>
              <a:t>III</a:t>
            </a:r>
            <a:r>
              <a:rPr kumimoji="0" lang="zh-TW" altLang="en-US" sz="2400" dirty="0">
                <a:solidFill>
                  <a:schemeClr val="tx2">
                    <a:lumMod val="75000"/>
                  </a:schemeClr>
                </a:solidFill>
                <a:latin typeface="+mn-ea"/>
                <a:ea typeface="+mn-ea"/>
              </a:rPr>
              <a:t>競技場</a:t>
            </a:r>
            <a:r>
              <a:rPr kumimoji="0" lang="en-US" altLang="zh-TW" sz="2400" dirty="0">
                <a:solidFill>
                  <a:schemeClr val="tx2">
                    <a:lumMod val="75000"/>
                  </a:schemeClr>
                </a:solidFill>
                <a:latin typeface="+mn-ea"/>
                <a:ea typeface="+mn-ea"/>
              </a:rPr>
              <a:t>》</a:t>
            </a:r>
            <a:r>
              <a:rPr kumimoji="0" lang="zh-TW" altLang="en-US" sz="2400" dirty="0">
                <a:solidFill>
                  <a:schemeClr val="tx2">
                    <a:lumMod val="75000"/>
                  </a:schemeClr>
                </a:solidFill>
                <a:latin typeface="+mn-ea"/>
                <a:ea typeface="+mn-ea"/>
              </a:rPr>
              <a:t>的遊戲和進行</a:t>
            </a:r>
            <a:r>
              <a:rPr kumimoji="0" lang="en-US" altLang="zh-TW" sz="2400" dirty="0">
                <a:solidFill>
                  <a:schemeClr val="tx2">
                    <a:lumMod val="75000"/>
                  </a:schemeClr>
                </a:solidFill>
                <a:latin typeface="+mn-ea"/>
                <a:ea typeface="+mn-ea"/>
              </a:rPr>
              <a:t>1080p</a:t>
            </a:r>
            <a:r>
              <a:rPr kumimoji="0" lang="zh-TW" altLang="en-US" sz="2400" dirty="0">
                <a:solidFill>
                  <a:schemeClr val="tx2">
                    <a:lumMod val="75000"/>
                  </a:schemeClr>
                </a:solidFill>
                <a:latin typeface="+mn-ea"/>
                <a:ea typeface="+mn-ea"/>
              </a:rPr>
              <a:t>影片的播放。</a:t>
            </a:r>
            <a:endParaRPr kumimoji="0" lang="en-US" altLang="zh-TW" sz="2400" dirty="0">
              <a:solidFill>
                <a:schemeClr val="tx2">
                  <a:lumMod val="75000"/>
                </a:schemeClr>
              </a:solidFill>
              <a:latin typeface="+mn-ea"/>
              <a:ea typeface="+mn-ea"/>
            </a:endParaRPr>
          </a:p>
          <a:p>
            <a:pPr fontAlgn="auto">
              <a:lnSpc>
                <a:spcPct val="150000"/>
              </a:lnSpc>
              <a:spcBef>
                <a:spcPts val="0"/>
              </a:spcBef>
              <a:spcAft>
                <a:spcPts val="0"/>
              </a:spcAft>
              <a:defRPr/>
            </a:pPr>
            <a:r>
              <a:rPr kumimoji="0" lang="zh-TW" altLang="en-US" sz="2400" dirty="0">
                <a:solidFill>
                  <a:schemeClr val="tx2">
                    <a:lumMod val="75000"/>
                  </a:schemeClr>
                </a:solidFill>
                <a:latin typeface="+mn-ea"/>
                <a:ea typeface="+mn-ea"/>
              </a:rPr>
              <a:t>操作系統採用開源的</a:t>
            </a:r>
            <a:r>
              <a:rPr kumimoji="0" lang="en-US" altLang="zh-TW" sz="2400" dirty="0">
                <a:solidFill>
                  <a:schemeClr val="tx2">
                    <a:lumMod val="75000"/>
                  </a:schemeClr>
                </a:solidFill>
                <a:latin typeface="+mn-ea"/>
                <a:ea typeface="+mn-ea"/>
              </a:rPr>
              <a:t>Linux</a:t>
            </a:r>
            <a:r>
              <a:rPr kumimoji="0" lang="zh-TW" altLang="en-US" sz="2400" dirty="0">
                <a:solidFill>
                  <a:schemeClr val="tx2">
                    <a:lumMod val="75000"/>
                  </a:schemeClr>
                </a:solidFill>
                <a:latin typeface="+mn-ea"/>
                <a:ea typeface="+mn-ea"/>
              </a:rPr>
              <a:t>系統如</a:t>
            </a:r>
            <a:r>
              <a:rPr kumimoji="0" lang="en-US" altLang="zh-TW" sz="2400" dirty="0" err="1">
                <a:solidFill>
                  <a:schemeClr val="tx2">
                    <a:lumMod val="75000"/>
                  </a:schemeClr>
                </a:solidFill>
                <a:latin typeface="+mn-ea"/>
                <a:ea typeface="+mn-ea"/>
              </a:rPr>
              <a:t>Debian</a:t>
            </a:r>
            <a:r>
              <a:rPr kumimoji="0" lang="zh-TW" altLang="en-US" sz="2400" dirty="0">
                <a:solidFill>
                  <a:schemeClr val="tx2">
                    <a:lumMod val="75000"/>
                  </a:schemeClr>
                </a:solidFill>
                <a:latin typeface="+mn-ea"/>
                <a:ea typeface="+mn-ea"/>
              </a:rPr>
              <a:t>、</a:t>
            </a:r>
            <a:r>
              <a:rPr kumimoji="0" lang="en-US" altLang="zh-TW" sz="2400" dirty="0" err="1">
                <a:solidFill>
                  <a:schemeClr val="tx2">
                    <a:lumMod val="75000"/>
                  </a:schemeClr>
                </a:solidFill>
                <a:latin typeface="+mn-ea"/>
                <a:ea typeface="+mn-ea"/>
              </a:rPr>
              <a:t>ArchLinux</a:t>
            </a:r>
            <a:r>
              <a:rPr kumimoji="0" lang="zh-TW" altLang="en-US" sz="2400" dirty="0">
                <a:solidFill>
                  <a:schemeClr val="tx2">
                    <a:lumMod val="75000"/>
                  </a:schemeClr>
                </a:solidFill>
                <a:latin typeface="+mn-ea"/>
                <a:ea typeface="+mn-ea"/>
              </a:rPr>
              <a:t>，自帶的</a:t>
            </a:r>
            <a:r>
              <a:rPr kumimoji="0" lang="en-US" altLang="zh-TW" sz="2400" dirty="0" err="1">
                <a:solidFill>
                  <a:schemeClr val="tx2">
                    <a:lumMod val="75000"/>
                  </a:schemeClr>
                </a:solidFill>
                <a:latin typeface="+mn-ea"/>
                <a:ea typeface="+mn-ea"/>
              </a:rPr>
              <a:t>Iceweasel</a:t>
            </a:r>
            <a:r>
              <a:rPr kumimoji="0" lang="zh-TW" altLang="en-US" sz="2400" dirty="0">
                <a:solidFill>
                  <a:schemeClr val="tx2">
                    <a:lumMod val="75000"/>
                  </a:schemeClr>
                </a:solidFill>
                <a:latin typeface="+mn-ea"/>
                <a:ea typeface="+mn-ea"/>
              </a:rPr>
              <a:t>、</a:t>
            </a:r>
            <a:r>
              <a:rPr kumimoji="0" lang="en-US" altLang="zh-TW" sz="2400" dirty="0" err="1">
                <a:solidFill>
                  <a:schemeClr val="tx2">
                    <a:lumMod val="75000"/>
                  </a:schemeClr>
                </a:solidFill>
                <a:latin typeface="+mn-ea"/>
                <a:ea typeface="+mn-ea"/>
              </a:rPr>
              <a:t>KOffice</a:t>
            </a:r>
            <a:r>
              <a:rPr kumimoji="0" lang="zh-TW" altLang="en-US" sz="2400" dirty="0">
                <a:solidFill>
                  <a:schemeClr val="tx2">
                    <a:lumMod val="75000"/>
                  </a:schemeClr>
                </a:solidFill>
                <a:latin typeface="+mn-ea"/>
                <a:ea typeface="+mn-ea"/>
              </a:rPr>
              <a:t>等軟體，能夠滿足基本的網路瀏覽、文字處理以及電腦學習的需要。</a:t>
            </a:r>
          </a:p>
        </p:txBody>
      </p:sp>
      <p:sp>
        <p:nvSpPr>
          <p:cNvPr id="8" name="標題 3"/>
          <p:cNvSpPr>
            <a:spLocks noGrp="1"/>
          </p:cNvSpPr>
          <p:nvPr>
            <p:ph type="title"/>
          </p:nvPr>
        </p:nvSpPr>
        <p:spPr>
          <a:xfrm>
            <a:off x="2627313" y="188913"/>
            <a:ext cx="3752850" cy="584200"/>
          </a:xfrm>
        </p:spPr>
        <p:txBody>
          <a:bodyPr wrap="none" rtlCol="0">
            <a:sp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認識 </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Raspberry Pi 3</a:t>
            </a:r>
            <a:endParaRPr lang="zh-TW" altLang="en-US" sz="3200" dirty="0"/>
          </a:p>
        </p:txBody>
      </p:sp>
      <p:pic>
        <p:nvPicPr>
          <p:cNvPr id="5124" name="Picture 1"/>
          <p:cNvPicPr>
            <a:picLocks noChangeAspect="1" noChangeArrowheads="1"/>
          </p:cNvPicPr>
          <p:nvPr/>
        </p:nvPicPr>
        <p:blipFill>
          <a:blip r:embed="rId2">
            <a:extLst>
              <a:ext uri="{28A0092B-C50C-407E-A947-70E740481C1C}">
                <a14:useLocalDpi xmlns:a14="http://schemas.microsoft.com/office/drawing/2010/main" val="0"/>
              </a:ext>
            </a:extLst>
          </a:blip>
          <a:srcRect l="9465" t="4762" r="10268" b="84763"/>
          <a:stretch>
            <a:fillRect/>
          </a:stretch>
        </p:blipFill>
        <p:spPr bwMode="auto">
          <a:xfrm>
            <a:off x="107950" y="893763"/>
            <a:ext cx="9036050" cy="66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1"/>
          <p:cNvPicPr>
            <a:picLocks noChangeAspect="1" noChangeArrowheads="1"/>
          </p:cNvPicPr>
          <p:nvPr/>
        </p:nvPicPr>
        <p:blipFill>
          <a:blip r:embed="rId2">
            <a:extLst>
              <a:ext uri="{28A0092B-C50C-407E-A947-70E740481C1C}">
                <a14:useLocalDpi xmlns:a14="http://schemas.microsoft.com/office/drawing/2010/main" val="0"/>
              </a:ext>
            </a:extLst>
          </a:blip>
          <a:srcRect l="9465" t="4762" r="10268" b="84763"/>
          <a:stretch>
            <a:fillRect/>
          </a:stretch>
        </p:blipFill>
        <p:spPr bwMode="auto">
          <a:xfrm>
            <a:off x="142875" y="5589588"/>
            <a:ext cx="9036050" cy="66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3</a:t>
            </a:fld>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dirty="0">
                <a:solidFill>
                  <a:schemeClr val="tx2">
                    <a:lumMod val="50000"/>
                  </a:schemeClr>
                </a:solidFill>
                <a:latin typeface="Times New Roman" panose="02020603050405020304" pitchFamily="18" charset="0"/>
                <a:ea typeface="+mn-ea"/>
                <a:cs typeface="Times New Roman" panose="02020603050405020304" pitchFamily="18" charset="0"/>
              </a:rPr>
              <a:t>Putty SSH</a:t>
            </a:r>
            <a:r>
              <a:rPr lang="zh-TW" altLang="en-US" dirty="0">
                <a:solidFill>
                  <a:schemeClr val="tx2">
                    <a:lumMod val="50000"/>
                  </a:schemeClr>
                </a:solidFill>
                <a:latin typeface="Times New Roman" panose="02020603050405020304" pitchFamily="18" charset="0"/>
                <a:ea typeface="+mn-ea"/>
                <a:cs typeface="Times New Roman" panose="02020603050405020304" pitchFamily="18" charset="0"/>
              </a:rPr>
              <a:t>連上</a:t>
            </a:r>
            <a:r>
              <a:rPr lang="en-US" altLang="zh-TW" dirty="0">
                <a:solidFill>
                  <a:schemeClr val="tx2">
                    <a:lumMod val="50000"/>
                  </a:schemeClr>
                </a:solidFill>
                <a:latin typeface="Times New Roman" panose="02020603050405020304" pitchFamily="18" charset="0"/>
                <a:ea typeface="+mn-ea"/>
                <a:cs typeface="Times New Roman" panose="02020603050405020304" pitchFamily="18" charset="0"/>
              </a:rPr>
              <a:t>Pi3</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62467" name="矩形 4"/>
          <p:cNvSpPr>
            <a:spLocks noChangeArrowheads="1"/>
          </p:cNvSpPr>
          <p:nvPr/>
        </p:nvSpPr>
        <p:spPr bwMode="auto">
          <a:xfrm>
            <a:off x="5614988" y="1484313"/>
            <a:ext cx="37815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dirty="0" err="1"/>
              <a:t>PuTTy</a:t>
            </a:r>
            <a:r>
              <a:rPr kumimoji="0" lang="en-US" altLang="zh-TW" dirty="0"/>
              <a:t> </a:t>
            </a:r>
            <a:r>
              <a:rPr kumimoji="0" lang="zh-TW" altLang="zh-TW" dirty="0"/>
              <a:t>連接</a:t>
            </a:r>
            <a:r>
              <a:rPr kumimoji="0" lang="en-US" altLang="zh-TW" dirty="0"/>
              <a:t>Pi3</a:t>
            </a:r>
            <a:endParaRPr kumimoji="0" lang="zh-TW" altLang="zh-TW" dirty="0"/>
          </a:p>
          <a:p>
            <a:r>
              <a:rPr kumimoji="0" lang="en-US" altLang="zh-TW" dirty="0"/>
              <a:t>IP:		169.254.139.100</a:t>
            </a:r>
            <a:endParaRPr kumimoji="0" lang="zh-TW" altLang="zh-TW" dirty="0"/>
          </a:p>
          <a:p>
            <a:r>
              <a:rPr kumimoji="0" lang="en-US" altLang="zh-TW" dirty="0"/>
              <a:t>Port:		22</a:t>
            </a:r>
            <a:endParaRPr kumimoji="0" lang="zh-TW" altLang="zh-TW" dirty="0"/>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30</a:t>
            </a:fld>
            <a:endParaRPr lang="zh-TW" altLang="en-US"/>
          </a:p>
        </p:txBody>
      </p:sp>
      <p:pic>
        <p:nvPicPr>
          <p:cNvPr id="8" name="圖片 7"/>
          <p:cNvPicPr>
            <a:picLocks noChangeAspect="1"/>
          </p:cNvPicPr>
          <p:nvPr/>
        </p:nvPicPr>
        <p:blipFill>
          <a:blip r:embed="rId2"/>
          <a:stretch>
            <a:fillRect/>
          </a:stretch>
        </p:blipFill>
        <p:spPr>
          <a:xfrm>
            <a:off x="154543" y="1143000"/>
            <a:ext cx="5476875" cy="5029200"/>
          </a:xfrm>
          <a:prstGeom prst="rect">
            <a:avLst/>
          </a:prstGeom>
        </p:spPr>
      </p:pic>
    </p:spTree>
    <p:extLst>
      <p:ext uri="{BB962C8B-B14F-4D97-AF65-F5344CB8AC3E}">
        <p14:creationId xmlns:p14="http://schemas.microsoft.com/office/powerpoint/2010/main" val="863097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dirty="0">
                <a:solidFill>
                  <a:schemeClr val="tx2">
                    <a:lumMod val="50000"/>
                  </a:schemeClr>
                </a:solidFill>
                <a:latin typeface="Times New Roman" panose="02020603050405020304" pitchFamily="18" charset="0"/>
                <a:ea typeface="+mn-ea"/>
                <a:cs typeface="Times New Roman" panose="02020603050405020304" pitchFamily="18" charset="0"/>
              </a:rPr>
              <a:t>Putty SSH</a:t>
            </a:r>
            <a:r>
              <a:rPr lang="zh-TW" altLang="en-US" dirty="0">
                <a:solidFill>
                  <a:schemeClr val="tx2">
                    <a:lumMod val="50000"/>
                  </a:schemeClr>
                </a:solidFill>
                <a:latin typeface="Times New Roman" panose="02020603050405020304" pitchFamily="18" charset="0"/>
                <a:ea typeface="+mn-ea"/>
                <a:cs typeface="Times New Roman" panose="02020603050405020304" pitchFamily="18" charset="0"/>
              </a:rPr>
              <a:t>連上</a:t>
            </a:r>
            <a:r>
              <a:rPr lang="en-US" altLang="zh-TW" dirty="0">
                <a:solidFill>
                  <a:schemeClr val="tx2">
                    <a:lumMod val="50000"/>
                  </a:schemeClr>
                </a:solidFill>
                <a:latin typeface="Times New Roman" panose="02020603050405020304" pitchFamily="18" charset="0"/>
                <a:ea typeface="+mn-ea"/>
                <a:cs typeface="Times New Roman" panose="02020603050405020304" pitchFamily="18" charset="0"/>
              </a:rPr>
              <a:t>Pi3</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63491" name="矩形 3"/>
          <p:cNvSpPr>
            <a:spLocks noChangeArrowheads="1"/>
          </p:cNvSpPr>
          <p:nvPr/>
        </p:nvSpPr>
        <p:spPr bwMode="auto">
          <a:xfrm>
            <a:off x="250825" y="6191250"/>
            <a:ext cx="8785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a:t>參考資料： </a:t>
            </a:r>
            <a:r>
              <a:rPr kumimoji="0" lang="en-US" altLang="zh-TW">
                <a:hlinkClick r:id="rId2"/>
              </a:rPr>
              <a:t>https://www.raspberrypi.org/documentation/remote-access/ssh/windows.md</a:t>
            </a:r>
            <a:endParaRPr kumimoji="0" lang="en-US" altLang="zh-TW"/>
          </a:p>
          <a:p>
            <a:endParaRPr kumimoji="0" lang="zh-TW" altLang="en-US"/>
          </a:p>
        </p:txBody>
      </p:sp>
      <p:sp>
        <p:nvSpPr>
          <p:cNvPr id="63492" name="矩形 2"/>
          <p:cNvSpPr>
            <a:spLocks noChangeArrowheads="1"/>
          </p:cNvSpPr>
          <p:nvPr/>
        </p:nvSpPr>
        <p:spPr bwMode="auto">
          <a:xfrm>
            <a:off x="4841875" y="1773238"/>
            <a:ext cx="4122738"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1400">
                <a:latin typeface="Times New Roman" pitchFamily="18" charset="0"/>
                <a:cs typeface="Times New Roman" pitchFamily="18" charset="0"/>
              </a:rPr>
              <a:t>When the connection works you'll see this security warning (below), you can safely ignore it and click the Yes button. You'll only see this warning the first time when PuTTY connects to a Pi that it has never seen before.</a:t>
            </a:r>
            <a:endParaRPr kumimoji="0" lang="zh-TW" altLang="en-US" sz="1400">
              <a:latin typeface="Times New Roman" pitchFamily="18" charset="0"/>
              <a:cs typeface="Times New Roman" pitchFamily="18" charset="0"/>
            </a:endParaRPr>
          </a:p>
        </p:txBody>
      </p:sp>
      <p:pic>
        <p:nvPicPr>
          <p:cNvPr id="63493" name="Picture 2" descr="PuTTY w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773238"/>
            <a:ext cx="414337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31</a:t>
            </a:fld>
            <a:endParaRPr lang="zh-TW" altLang="en-US"/>
          </a:p>
        </p:txBody>
      </p:sp>
    </p:spTree>
    <p:extLst>
      <p:ext uri="{BB962C8B-B14F-4D97-AF65-F5344CB8AC3E}">
        <p14:creationId xmlns:p14="http://schemas.microsoft.com/office/powerpoint/2010/main" val="72270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圖片 4" descr="login"/>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00113" y="2460625"/>
            <a:ext cx="7943850"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線單箭頭接點 8"/>
          <p:cNvCxnSpPr/>
          <p:nvPr/>
        </p:nvCxnSpPr>
        <p:spPr>
          <a:xfrm>
            <a:off x="2628900" y="1989138"/>
            <a:ext cx="1438275" cy="935037"/>
          </a:xfrm>
          <a:prstGeom prst="straightConnector1">
            <a:avLst/>
          </a:prstGeom>
          <a:ln w="76200">
            <a:tailEnd type="arrow"/>
          </a:ln>
        </p:spPr>
        <p:style>
          <a:lnRef idx="1">
            <a:schemeClr val="accent2"/>
          </a:lnRef>
          <a:fillRef idx="0">
            <a:schemeClr val="accent2"/>
          </a:fillRef>
          <a:effectRef idx="0">
            <a:schemeClr val="accent2"/>
          </a:effectRef>
          <a:fontRef idx="minor">
            <a:schemeClr val="tx1"/>
          </a:fontRef>
        </p:style>
      </p:cxnSp>
      <p:cxnSp>
        <p:nvCxnSpPr>
          <p:cNvPr id="10" name="直線單箭頭接點 9"/>
          <p:cNvCxnSpPr/>
          <p:nvPr/>
        </p:nvCxnSpPr>
        <p:spPr>
          <a:xfrm>
            <a:off x="1835150" y="1457325"/>
            <a:ext cx="263525" cy="1014413"/>
          </a:xfrm>
          <a:prstGeom prst="straightConnector1">
            <a:avLst/>
          </a:prstGeom>
          <a:ln w="76200">
            <a:tailEnd type="arrow"/>
          </a:ln>
        </p:spPr>
        <p:style>
          <a:lnRef idx="1">
            <a:schemeClr val="accent2"/>
          </a:lnRef>
          <a:fillRef idx="0">
            <a:schemeClr val="accent2"/>
          </a:fillRef>
          <a:effectRef idx="0">
            <a:schemeClr val="accent2"/>
          </a:effectRef>
          <a:fontRef idx="minor">
            <a:schemeClr val="tx1"/>
          </a:fontRef>
        </p:style>
      </p:cxnSp>
      <p:sp>
        <p:nvSpPr>
          <p:cNvPr id="87045"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endParaRPr kumimoji="0" lang="zh-TW" altLang="en-US"/>
          </a:p>
        </p:txBody>
      </p:sp>
      <p:sp>
        <p:nvSpPr>
          <p:cNvPr id="87046" name="Rectangle 7"/>
          <p:cNvSpPr>
            <a:spLocks noChangeArrowheads="1"/>
          </p:cNvSpPr>
          <p:nvPr/>
        </p:nvSpPr>
        <p:spPr bwMode="auto">
          <a:xfrm>
            <a:off x="0" y="2492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endParaRPr lang="zh-TW" altLang="zh-TW">
              <a:latin typeface="Arial" pitchFamily="34" charset="0"/>
            </a:endParaRPr>
          </a:p>
        </p:txBody>
      </p:sp>
      <p:sp>
        <p:nvSpPr>
          <p:cNvPr id="87047" name="Rectangle 15"/>
          <p:cNvSpPr>
            <a:spLocks noChangeArrowheads="1"/>
          </p:cNvSpPr>
          <p:nvPr/>
        </p:nvSpPr>
        <p:spPr bwMode="auto">
          <a:xfrm>
            <a:off x="152400" y="88900"/>
            <a:ext cx="14668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endParaRPr kumimoji="0" lang="zh-TW" altLang="en-US" sz="3200"/>
          </a:p>
        </p:txBody>
      </p:sp>
      <p:sp>
        <p:nvSpPr>
          <p:cNvPr id="87048" name="Rectangle 1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endParaRPr kumimoji="0" lang="zh-TW" altLang="en-US"/>
          </a:p>
        </p:txBody>
      </p:sp>
      <p:sp>
        <p:nvSpPr>
          <p:cNvPr id="30" name="標題 1"/>
          <p:cNvSpPr txBox="1">
            <a:spLocks/>
          </p:cNvSpPr>
          <p:nvPr/>
        </p:nvSpPr>
        <p:spPr>
          <a:xfrm>
            <a:off x="620713" y="152400"/>
            <a:ext cx="8229600" cy="1143000"/>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kumimoji="0" lang="en-US" altLang="zh-TW" dirty="0">
                <a:solidFill>
                  <a:schemeClr val="tx2">
                    <a:lumMod val="50000"/>
                  </a:schemeClr>
                </a:solidFill>
                <a:latin typeface="Times New Roman" panose="02020603050405020304" pitchFamily="18" charset="0"/>
                <a:ea typeface="+mn-ea"/>
                <a:cs typeface="Times New Roman" panose="02020603050405020304" pitchFamily="18" charset="0"/>
              </a:rPr>
              <a:t>Putty SSH</a:t>
            </a:r>
            <a:r>
              <a:rPr kumimoji="0" lang="zh-TW" altLang="en-US" dirty="0">
                <a:solidFill>
                  <a:schemeClr val="tx2">
                    <a:lumMod val="50000"/>
                  </a:schemeClr>
                </a:solidFill>
                <a:latin typeface="Times New Roman" panose="02020603050405020304" pitchFamily="18" charset="0"/>
                <a:ea typeface="+mn-ea"/>
                <a:cs typeface="Times New Roman" panose="02020603050405020304" pitchFamily="18" charset="0"/>
              </a:rPr>
              <a:t>連上</a:t>
            </a:r>
            <a:r>
              <a:rPr kumimoji="0" lang="en-US" altLang="zh-TW" dirty="0">
                <a:solidFill>
                  <a:schemeClr val="tx2">
                    <a:lumMod val="50000"/>
                  </a:schemeClr>
                </a:solidFill>
                <a:latin typeface="Times New Roman" panose="02020603050405020304" pitchFamily="18" charset="0"/>
                <a:ea typeface="+mn-ea"/>
                <a:cs typeface="Times New Roman" panose="02020603050405020304" pitchFamily="18" charset="0"/>
              </a:rPr>
              <a:t>Pi3</a:t>
            </a:r>
            <a:endParaRPr kumimoji="0"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87050" name="矩形 26"/>
          <p:cNvSpPr>
            <a:spLocks noChangeArrowheads="1"/>
          </p:cNvSpPr>
          <p:nvPr/>
        </p:nvSpPr>
        <p:spPr bwMode="auto">
          <a:xfrm>
            <a:off x="755650" y="765175"/>
            <a:ext cx="29527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nSpc>
                <a:spcPct val="150000"/>
              </a:lnSpc>
            </a:pPr>
            <a:r>
              <a:rPr kumimoji="0" lang="zh-TW" altLang="en-US" sz="2800"/>
              <a:t>帳號</a:t>
            </a:r>
            <a:r>
              <a:rPr kumimoji="0" lang="en-US" altLang="zh-TW" sz="2800"/>
              <a:t>:pi</a:t>
            </a:r>
          </a:p>
          <a:p>
            <a:pPr>
              <a:lnSpc>
                <a:spcPct val="150000"/>
              </a:lnSpc>
            </a:pPr>
            <a:r>
              <a:rPr kumimoji="0" lang="zh-TW" altLang="en-US" sz="2800"/>
              <a:t>密碼</a:t>
            </a:r>
            <a:r>
              <a:rPr kumimoji="0" lang="en-US" altLang="zh-TW" sz="2800"/>
              <a:t>:raspberry</a:t>
            </a:r>
            <a:endParaRPr kumimoji="0" lang="zh-TW" altLang="en-US" sz="280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32</a:t>
            </a:fld>
            <a:endParaRPr lang="zh-TW" altLang="en-US"/>
          </a:p>
        </p:txBody>
      </p:sp>
    </p:spTree>
    <p:extLst>
      <p:ext uri="{BB962C8B-B14F-4D97-AF65-F5344CB8AC3E}">
        <p14:creationId xmlns:p14="http://schemas.microsoft.com/office/powerpoint/2010/main" val="2653215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830516" y="3204081"/>
            <a:ext cx="5359159" cy="584775"/>
          </a:xfrm>
        </p:spPr>
        <p:txBody>
          <a:bodyPr wrap="none" rtlCol="0">
            <a:spAutoFit/>
          </a:bodyPr>
          <a:lstStyle/>
          <a:p>
            <a:pPr fontAlgn="auto">
              <a:spcAft>
                <a:spcPts val="0"/>
              </a:spcAft>
              <a:defRPr/>
            </a:pPr>
            <a:r>
              <a:rPr lang="zh-TW" altLang="en-US" sz="3200" b="1" dirty="0">
                <a:solidFill>
                  <a:schemeClr val="accent1">
                    <a:lumMod val="75000"/>
                  </a:schemeClr>
                </a:solidFill>
                <a:latin typeface="Times New Roman" panose="02020603050405020304" pitchFamily="18" charset="0"/>
                <a:cs typeface="Times New Roman" panose="02020603050405020304" pitchFamily="18" charset="0"/>
              </a:rPr>
              <a:t>設定無線網路連線，連上</a:t>
            </a:r>
            <a:r>
              <a:rPr lang="en-US" altLang="zh-TW" sz="3200" b="1" dirty="0" err="1">
                <a:solidFill>
                  <a:schemeClr val="accent1">
                    <a:lumMod val="75000"/>
                  </a:schemeClr>
                </a:solidFill>
                <a:latin typeface="Times New Roman" panose="02020603050405020304" pitchFamily="18" charset="0"/>
                <a:cs typeface="Times New Roman" panose="02020603050405020304" pitchFamily="18" charset="0"/>
              </a:rPr>
              <a:t>wifi</a:t>
            </a:r>
            <a:endParaRPr lang="zh-TW" altLang="en-US" sz="32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33</a:t>
            </a:fld>
            <a:endParaRPr lang="zh-TW" altLang="en-US"/>
          </a:p>
        </p:txBody>
      </p:sp>
    </p:spTree>
    <p:extLst>
      <p:ext uri="{BB962C8B-B14F-4D97-AF65-F5344CB8AC3E}">
        <p14:creationId xmlns:p14="http://schemas.microsoft.com/office/powerpoint/2010/main" val="3286196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036050" cy="1143000"/>
          </a:xfrm>
        </p:spPr>
        <p:txBody>
          <a:bodyPr rtlCol="0">
            <a:noAutofit/>
          </a:bodyPr>
          <a:lstStyle/>
          <a:p>
            <a:pPr fontAlgn="auto">
              <a:spcAft>
                <a:spcPts val="0"/>
              </a:spcAft>
              <a:defRPr/>
            </a:pPr>
            <a:r>
              <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rPr>
              <a:t>無線網路設定，連上</a:t>
            </a:r>
            <a:r>
              <a:rPr lang="en-US" altLang="zh-TW" sz="3200" dirty="0" err="1">
                <a:solidFill>
                  <a:schemeClr val="tx2">
                    <a:lumMod val="50000"/>
                  </a:schemeClr>
                </a:solidFill>
                <a:latin typeface="Times New Roman" panose="02020603050405020304" pitchFamily="18" charset="0"/>
                <a:ea typeface="+mn-ea"/>
                <a:cs typeface="Times New Roman" panose="02020603050405020304" pitchFamily="18" charset="0"/>
              </a:rPr>
              <a:t>Wifi</a:t>
            </a:r>
            <a:endPar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88067" name="Rectangle 2"/>
          <p:cNvSpPr>
            <a:spLocks noChangeArrowheads="1"/>
          </p:cNvSpPr>
          <p:nvPr/>
        </p:nvSpPr>
        <p:spPr bwMode="auto">
          <a:xfrm>
            <a:off x="107950" y="1381125"/>
            <a:ext cx="1682750" cy="8143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90440" rIns="0" bIns="190440" anchor="ct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lang="en-US" altLang="zh-TW" sz="2800" b="1">
                <a:solidFill>
                  <a:srgbClr val="444444"/>
                </a:solidFill>
                <a:latin typeface="Times New Roman" pitchFamily="18" charset="0"/>
                <a:ea typeface="Source Sans Pro"/>
                <a:cs typeface="Times New Roman" pitchFamily="18" charset="0"/>
              </a:rPr>
              <a:t>ifconfig</a:t>
            </a:r>
          </a:p>
        </p:txBody>
      </p:sp>
      <p:grpSp>
        <p:nvGrpSpPr>
          <p:cNvPr id="88068" name="群組 3"/>
          <p:cNvGrpSpPr>
            <a:grpSpLocks/>
          </p:cNvGrpSpPr>
          <p:nvPr/>
        </p:nvGrpSpPr>
        <p:grpSpPr bwMode="auto">
          <a:xfrm>
            <a:off x="1831975" y="1268413"/>
            <a:ext cx="7204075" cy="5113337"/>
            <a:chOff x="1831638" y="1268760"/>
            <a:chExt cx="7204857" cy="5112568"/>
          </a:xfrm>
        </p:grpSpPr>
        <p:pic>
          <p:nvPicPr>
            <p:cNvPr id="88069" name="圖片 5" descr="C:\Users\USER\Desktop\ifdown.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831638" y="1268760"/>
              <a:ext cx="7204857"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003807" y="4830574"/>
              <a:ext cx="2016344" cy="12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3" name="矩形 2"/>
            <p:cNvSpPr/>
            <p:nvPr/>
          </p:nvSpPr>
          <p:spPr>
            <a:xfrm>
              <a:off x="5003807" y="1744938"/>
              <a:ext cx="2016344" cy="126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grpSp>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34</a:t>
            </a:fld>
            <a:endParaRPr lang="zh-TW" altLang="en-US"/>
          </a:p>
        </p:txBody>
      </p:sp>
    </p:spTree>
    <p:extLst>
      <p:ext uri="{BB962C8B-B14F-4D97-AF65-F5344CB8AC3E}">
        <p14:creationId xmlns:p14="http://schemas.microsoft.com/office/powerpoint/2010/main" val="3365421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215900" y="626371"/>
            <a:ext cx="8928100" cy="8159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90440" rIns="0" bIns="190440" anchor="ct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lang="en-US" altLang="zh-TW" sz="2800" i="1" dirty="0" err="1">
                <a:latin typeface="Times New Roman" pitchFamily="18" charset="0"/>
                <a:cs typeface="Times New Roman" pitchFamily="18" charset="0"/>
              </a:rPr>
              <a:t>sudo</a:t>
            </a:r>
            <a:r>
              <a:rPr lang="en-US" altLang="zh-TW" sz="2800" i="1" dirty="0">
                <a:latin typeface="Times New Roman" pitchFamily="18" charset="0"/>
                <a:cs typeface="Times New Roman" pitchFamily="18" charset="0"/>
              </a:rPr>
              <a:t> </a:t>
            </a:r>
            <a:r>
              <a:rPr lang="en-US" altLang="zh-TW" sz="2800" i="1" dirty="0" err="1">
                <a:latin typeface="Times New Roman" pitchFamily="18" charset="0"/>
                <a:cs typeface="Times New Roman" pitchFamily="18" charset="0"/>
              </a:rPr>
              <a:t>nano</a:t>
            </a:r>
            <a:r>
              <a:rPr lang="en-US" altLang="zh-TW" sz="2800" i="1" dirty="0">
                <a:latin typeface="Times New Roman" pitchFamily="18" charset="0"/>
                <a:cs typeface="Times New Roman" pitchFamily="18" charset="0"/>
              </a:rPr>
              <a:t> /</a:t>
            </a:r>
            <a:r>
              <a:rPr lang="en-US" altLang="zh-TW" sz="2800" i="1" dirty="0" err="1">
                <a:latin typeface="Times New Roman" pitchFamily="18" charset="0"/>
                <a:cs typeface="Times New Roman" pitchFamily="18" charset="0"/>
              </a:rPr>
              <a:t>etc</a:t>
            </a:r>
            <a:r>
              <a:rPr lang="en-US" altLang="zh-TW" sz="2800" i="1" dirty="0">
                <a:latin typeface="Times New Roman" pitchFamily="18" charset="0"/>
                <a:cs typeface="Times New Roman" pitchFamily="18" charset="0"/>
              </a:rPr>
              <a:t>/</a:t>
            </a:r>
            <a:r>
              <a:rPr lang="en-US" altLang="zh-TW" sz="2800" i="1" dirty="0" err="1">
                <a:latin typeface="Times New Roman" pitchFamily="18" charset="0"/>
                <a:cs typeface="Times New Roman" pitchFamily="18" charset="0"/>
              </a:rPr>
              <a:t>wpa_supplicant</a:t>
            </a:r>
            <a:r>
              <a:rPr lang="en-US" altLang="zh-TW" sz="2800" i="1" dirty="0">
                <a:latin typeface="Times New Roman" pitchFamily="18" charset="0"/>
                <a:cs typeface="Times New Roman" pitchFamily="18" charset="0"/>
              </a:rPr>
              <a:t>/</a:t>
            </a:r>
            <a:r>
              <a:rPr lang="en-US" altLang="zh-TW" sz="2800" i="1" dirty="0" err="1">
                <a:latin typeface="Times New Roman" pitchFamily="18" charset="0"/>
                <a:cs typeface="Times New Roman" pitchFamily="18" charset="0"/>
              </a:rPr>
              <a:t>wpa_supplicant.conf</a:t>
            </a:r>
            <a:endParaRPr lang="zh-TW" altLang="zh-TW" sz="2800" i="1" dirty="0">
              <a:latin typeface="Times New Roman" pitchFamily="18" charset="0"/>
              <a:cs typeface="Times New Roman" pitchFamily="18" charset="0"/>
            </a:endParaRPr>
          </a:p>
        </p:txBody>
      </p:sp>
      <p:sp>
        <p:nvSpPr>
          <p:cNvPr id="2" name="標題 1"/>
          <p:cNvSpPr>
            <a:spLocks noGrp="1"/>
          </p:cNvSpPr>
          <p:nvPr>
            <p:ph type="title"/>
          </p:nvPr>
        </p:nvSpPr>
        <p:spPr>
          <a:xfrm>
            <a:off x="0" y="0"/>
            <a:ext cx="9036050" cy="1143000"/>
          </a:xfrm>
        </p:spPr>
        <p:txBody>
          <a:bodyPr rtlCol="0">
            <a:no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無線網路設定，連上</a:t>
            </a:r>
            <a:r>
              <a:rPr lang="en-US" altLang="zh-TW" sz="3200" b="1" dirty="0" err="1">
                <a:solidFill>
                  <a:schemeClr val="tx2">
                    <a:lumMod val="50000"/>
                  </a:schemeClr>
                </a:solidFill>
                <a:latin typeface="Times New Roman" panose="02020603050405020304" pitchFamily="18" charset="0"/>
                <a:ea typeface="+mn-ea"/>
                <a:cs typeface="Times New Roman" panose="02020603050405020304" pitchFamily="18" charset="0"/>
              </a:rPr>
              <a:t>Wifi</a:t>
            </a:r>
            <a:endParaRPr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2339975" y="5732463"/>
            <a:ext cx="5327650" cy="3603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ln w="38100">
                <a:solidFill>
                  <a:schemeClr val="tx1"/>
                </a:solidFill>
              </a:ln>
              <a:noFill/>
            </a:endParaRPr>
          </a:p>
        </p:txBody>
      </p:sp>
      <p:grpSp>
        <p:nvGrpSpPr>
          <p:cNvPr id="89093" name="群組 3"/>
          <p:cNvGrpSpPr>
            <a:grpSpLocks/>
          </p:cNvGrpSpPr>
          <p:nvPr/>
        </p:nvGrpSpPr>
        <p:grpSpPr bwMode="auto">
          <a:xfrm>
            <a:off x="409575" y="1436688"/>
            <a:ext cx="8324850" cy="4751387"/>
            <a:chOff x="408783" y="1436175"/>
            <a:chExt cx="8326429" cy="4752528"/>
          </a:xfrm>
        </p:grpSpPr>
        <p:pic>
          <p:nvPicPr>
            <p:cNvPr id="8909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3929" t="17143" r="17410" b="23334"/>
            <a:stretch>
              <a:fillRect/>
            </a:stretch>
          </p:blipFill>
          <p:spPr bwMode="auto">
            <a:xfrm>
              <a:off x="408783" y="1436175"/>
              <a:ext cx="8326429"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4284606" y="4149864"/>
              <a:ext cx="2014919" cy="127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grpSp>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35</a:t>
            </a:fld>
            <a:endParaRPr lang="zh-TW" altLang="en-US"/>
          </a:p>
        </p:txBody>
      </p:sp>
    </p:spTree>
    <p:extLst>
      <p:ext uri="{BB962C8B-B14F-4D97-AF65-F5344CB8AC3E}">
        <p14:creationId xmlns:p14="http://schemas.microsoft.com/office/powerpoint/2010/main" val="1357651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036050" cy="1143000"/>
          </a:xfrm>
        </p:spPr>
        <p:txBody>
          <a:bodyPr rtlCol="0">
            <a:no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無線網路設定，連上</a:t>
            </a:r>
            <a:r>
              <a:rPr lang="en-US" altLang="zh-TW" sz="3200" b="1" dirty="0" err="1">
                <a:solidFill>
                  <a:schemeClr val="tx2">
                    <a:lumMod val="50000"/>
                  </a:schemeClr>
                </a:solidFill>
                <a:latin typeface="Times New Roman" panose="02020603050405020304" pitchFamily="18" charset="0"/>
                <a:ea typeface="+mn-ea"/>
                <a:cs typeface="Times New Roman" panose="02020603050405020304" pitchFamily="18" charset="0"/>
              </a:rPr>
              <a:t>Wifi</a:t>
            </a:r>
            <a:endParaRPr lang="zh-TW"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90115"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4017" t="17300" r="22054" b="11905"/>
          <a:stretch>
            <a:fillRect/>
          </a:stretch>
        </p:blipFill>
        <p:spPr bwMode="auto">
          <a:xfrm>
            <a:off x="211138" y="992188"/>
            <a:ext cx="6551612"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0116" name="文字方塊 2"/>
          <p:cNvSpPr txBox="1">
            <a:spLocks noChangeArrowheads="1"/>
          </p:cNvSpPr>
          <p:nvPr/>
        </p:nvSpPr>
        <p:spPr bwMode="auto">
          <a:xfrm>
            <a:off x="6789550" y="3388967"/>
            <a:ext cx="2339975"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nSpc>
                <a:spcPct val="150000"/>
              </a:lnSpc>
              <a:buFont typeface="Calibri" pitchFamily="34" charset="0"/>
              <a:buAutoNum type="arabicPeriod"/>
            </a:pPr>
            <a:r>
              <a:rPr kumimoji="0" lang="zh-TW" altLang="en-US" dirty="0">
                <a:latin typeface="Times New Roman" pitchFamily="18" charset="0"/>
                <a:cs typeface="Times New Roman" pitchFamily="18" charset="0"/>
              </a:rPr>
              <a:t>設定帳號及密碼</a:t>
            </a:r>
            <a:endParaRPr kumimoji="0" lang="en-US" altLang="zh-TW" dirty="0">
              <a:latin typeface="Times New Roman" pitchFamily="18" charset="0"/>
              <a:cs typeface="Times New Roman" pitchFamily="18" charset="0"/>
            </a:endParaRPr>
          </a:p>
          <a:p>
            <a:pPr>
              <a:lnSpc>
                <a:spcPct val="150000"/>
              </a:lnSpc>
              <a:buFont typeface="Calibri" pitchFamily="34" charset="0"/>
              <a:buAutoNum type="arabicPeriod"/>
            </a:pPr>
            <a:r>
              <a:rPr kumimoji="0" lang="en-US" altLang="zh-TW" dirty="0" err="1">
                <a:latin typeface="Times New Roman" pitchFamily="18" charset="0"/>
                <a:cs typeface="Times New Roman" pitchFamily="18" charset="0"/>
              </a:rPr>
              <a:t>Ctrl+X</a:t>
            </a:r>
            <a:r>
              <a:rPr kumimoji="0" lang="en-US" altLang="zh-TW" dirty="0">
                <a:latin typeface="Times New Roman" pitchFamily="18" charset="0"/>
                <a:cs typeface="Times New Roman" pitchFamily="18" charset="0"/>
              </a:rPr>
              <a:t> </a:t>
            </a:r>
            <a:r>
              <a:rPr kumimoji="0" lang="zh-TW" altLang="en-US" dirty="0">
                <a:latin typeface="Times New Roman" pitchFamily="18" charset="0"/>
                <a:cs typeface="Times New Roman" pitchFamily="18" charset="0"/>
              </a:rPr>
              <a:t>結束編輯</a:t>
            </a:r>
            <a:endParaRPr kumimoji="0" lang="en-US" altLang="zh-TW" dirty="0">
              <a:latin typeface="Times New Roman" pitchFamily="18" charset="0"/>
              <a:cs typeface="Times New Roman" pitchFamily="18" charset="0"/>
            </a:endParaRPr>
          </a:p>
          <a:p>
            <a:pPr>
              <a:lnSpc>
                <a:spcPct val="150000"/>
              </a:lnSpc>
              <a:buFont typeface="Calibri" pitchFamily="34" charset="0"/>
              <a:buAutoNum type="arabicPeriod"/>
            </a:pPr>
            <a:r>
              <a:rPr kumimoji="0" lang="zh-TW" altLang="en-US" dirty="0">
                <a:latin typeface="Times New Roman" pitchFamily="18" charset="0"/>
                <a:cs typeface="Times New Roman" pitchFamily="18" charset="0"/>
              </a:rPr>
              <a:t>按</a:t>
            </a:r>
            <a:r>
              <a:rPr kumimoji="0" lang="en-US" altLang="zh-TW" dirty="0">
                <a:latin typeface="Times New Roman" pitchFamily="18" charset="0"/>
                <a:cs typeface="Times New Roman" pitchFamily="18" charset="0"/>
              </a:rPr>
              <a:t>y</a:t>
            </a:r>
            <a:r>
              <a:rPr kumimoji="0" lang="zh-TW" altLang="en-US" dirty="0">
                <a:latin typeface="Times New Roman" pitchFamily="18" charset="0"/>
                <a:cs typeface="Times New Roman" pitchFamily="18" charset="0"/>
              </a:rPr>
              <a:t>，儲存變更</a:t>
            </a:r>
          </a:p>
        </p:txBody>
      </p:sp>
      <p:sp>
        <p:nvSpPr>
          <p:cNvPr id="8" name="矩形 7"/>
          <p:cNvSpPr/>
          <p:nvPr/>
        </p:nvSpPr>
        <p:spPr>
          <a:xfrm>
            <a:off x="827088" y="2330450"/>
            <a:ext cx="2016125" cy="377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ln w="38100">
                <a:solidFill>
                  <a:schemeClr val="tx1"/>
                </a:solidFill>
              </a:ln>
              <a:noFill/>
            </a:endParaRP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36</a:t>
            </a:fld>
            <a:endParaRPr lang="zh-TW" altLang="en-US"/>
          </a:p>
        </p:txBody>
      </p:sp>
      <p:sp>
        <p:nvSpPr>
          <p:cNvPr id="4" name="矩形 3"/>
          <p:cNvSpPr/>
          <p:nvPr/>
        </p:nvSpPr>
        <p:spPr>
          <a:xfrm>
            <a:off x="6789550" y="1453287"/>
            <a:ext cx="2016224" cy="1754326"/>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network={</a:t>
            </a:r>
          </a:p>
          <a:p>
            <a:r>
              <a:rPr lang="en-US" altLang="zh-TW" dirty="0" err="1">
                <a:latin typeface="Times New Roman" panose="02020603050405020304" pitchFamily="18" charset="0"/>
                <a:cs typeface="Times New Roman" panose="02020603050405020304" pitchFamily="18" charset="0"/>
              </a:rPr>
              <a:t>ssid</a:t>
            </a:r>
            <a:r>
              <a:rPr lang="en-US" altLang="zh-TW" dirty="0">
                <a:latin typeface="Times New Roman" panose="02020603050405020304" pitchFamily="18" charset="0"/>
                <a:cs typeface="Times New Roman" panose="02020603050405020304" pitchFamily="18" charset="0"/>
              </a:rPr>
              <a:t>=“username"</a:t>
            </a:r>
          </a:p>
          <a:p>
            <a:r>
              <a:rPr lang="en-US" altLang="zh-TW" dirty="0" err="1">
                <a:latin typeface="Times New Roman" panose="02020603050405020304" pitchFamily="18" charset="0"/>
                <a:cs typeface="Times New Roman" panose="02020603050405020304" pitchFamily="18" charset="0"/>
              </a:rPr>
              <a:t>psk</a:t>
            </a:r>
            <a:r>
              <a:rPr lang="en-US" altLang="zh-TW" dirty="0">
                <a:latin typeface="Times New Roman" panose="02020603050405020304" pitchFamily="18" charset="0"/>
                <a:cs typeface="Times New Roman" panose="02020603050405020304" pitchFamily="18" charset="0"/>
              </a:rPr>
              <a:t>=“password"</a:t>
            </a:r>
          </a:p>
          <a:p>
            <a:r>
              <a:rPr lang="en-US" altLang="zh-TW" dirty="0" err="1">
                <a:latin typeface="Times New Roman" panose="02020603050405020304" pitchFamily="18" charset="0"/>
                <a:cs typeface="Times New Roman" panose="02020603050405020304" pitchFamily="18" charset="0"/>
              </a:rPr>
              <a:t>key_mgmt</a:t>
            </a:r>
            <a:r>
              <a:rPr lang="en-US" altLang="zh-TW" dirty="0">
                <a:latin typeface="Times New Roman" panose="02020603050405020304" pitchFamily="18" charset="0"/>
                <a:cs typeface="Times New Roman" panose="02020603050405020304" pitchFamily="18" charset="0"/>
              </a:rPr>
              <a:t>=WPA-PSK</a:t>
            </a:r>
          </a:p>
          <a:p>
            <a:r>
              <a:rPr lang="en-US" altLang="zh-TW" dirty="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3875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036050" cy="1143000"/>
          </a:xfrm>
        </p:spPr>
        <p:txBody>
          <a:bodyPr rtlCol="0">
            <a:noAutofit/>
          </a:bodyPr>
          <a:lstStyle/>
          <a:p>
            <a:pPr fontAlgn="auto">
              <a:spcAft>
                <a:spcPts val="0"/>
              </a:spcAft>
              <a:defRPr/>
            </a:pPr>
            <a:r>
              <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rPr>
              <a:t>無線網路設定，連上</a:t>
            </a:r>
            <a:r>
              <a:rPr lang="en-US" altLang="zh-TW" sz="3200" dirty="0" err="1">
                <a:solidFill>
                  <a:schemeClr val="tx2">
                    <a:lumMod val="50000"/>
                  </a:schemeClr>
                </a:solidFill>
                <a:latin typeface="Times New Roman" panose="02020603050405020304" pitchFamily="18" charset="0"/>
                <a:ea typeface="+mn-ea"/>
                <a:cs typeface="Times New Roman" panose="02020603050405020304" pitchFamily="18" charset="0"/>
              </a:rPr>
              <a:t>Wifi</a:t>
            </a:r>
            <a:endPar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91139" name="文字方塊 2"/>
          <p:cNvSpPr txBox="1">
            <a:spLocks noChangeArrowheads="1"/>
          </p:cNvSpPr>
          <p:nvPr/>
        </p:nvSpPr>
        <p:spPr bwMode="auto">
          <a:xfrm>
            <a:off x="7053263" y="1916113"/>
            <a:ext cx="23399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pPr>
              <a:lnSpc>
                <a:spcPct val="150000"/>
              </a:lnSpc>
            </a:pPr>
            <a:r>
              <a:rPr kumimoji="0" lang="en-US" altLang="zh-TW" dirty="0" err="1">
                <a:latin typeface="Times New Roman" pitchFamily="18" charset="0"/>
                <a:cs typeface="Times New Roman" pitchFamily="18" charset="0"/>
              </a:rPr>
              <a:t>sudo</a:t>
            </a:r>
            <a:r>
              <a:rPr kumimoji="0" lang="en-US" altLang="zh-TW" dirty="0">
                <a:latin typeface="Times New Roman" pitchFamily="18" charset="0"/>
                <a:cs typeface="Times New Roman" pitchFamily="18" charset="0"/>
              </a:rPr>
              <a:t> </a:t>
            </a:r>
            <a:r>
              <a:rPr kumimoji="0" lang="en-US" altLang="zh-TW" dirty="0" err="1">
                <a:latin typeface="Times New Roman" pitchFamily="18" charset="0"/>
                <a:cs typeface="Times New Roman" pitchFamily="18" charset="0"/>
              </a:rPr>
              <a:t>ifdown</a:t>
            </a:r>
            <a:r>
              <a:rPr kumimoji="0" lang="en-US" altLang="zh-TW" dirty="0">
                <a:latin typeface="Times New Roman" pitchFamily="18" charset="0"/>
                <a:cs typeface="Times New Roman" pitchFamily="18" charset="0"/>
              </a:rPr>
              <a:t> wlan0</a:t>
            </a:r>
            <a:endParaRPr kumimoji="0" lang="zh-TW" altLang="en-US" dirty="0">
              <a:latin typeface="Times New Roman" pitchFamily="18" charset="0"/>
              <a:cs typeface="Times New Roman" pitchFamily="18" charset="0"/>
            </a:endParaRPr>
          </a:p>
        </p:txBody>
      </p:sp>
      <p:pic>
        <p:nvPicPr>
          <p:cNvPr id="9114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4017" t="16985" r="21965" b="11748"/>
          <a:stretch>
            <a:fillRect/>
          </a:stretch>
        </p:blipFill>
        <p:spPr bwMode="auto">
          <a:xfrm>
            <a:off x="468313" y="1039813"/>
            <a:ext cx="6584950" cy="488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775075" y="3860800"/>
            <a:ext cx="2016125" cy="128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37</a:t>
            </a:fld>
            <a:endParaRPr lang="zh-TW" altLang="en-US"/>
          </a:p>
        </p:txBody>
      </p:sp>
    </p:spTree>
    <p:extLst>
      <p:ext uri="{BB962C8B-B14F-4D97-AF65-F5344CB8AC3E}">
        <p14:creationId xmlns:p14="http://schemas.microsoft.com/office/powerpoint/2010/main" val="877921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036050" cy="1143000"/>
          </a:xfrm>
        </p:spPr>
        <p:txBody>
          <a:bodyPr rtlCol="0">
            <a:noAutofit/>
          </a:bodyPr>
          <a:lstStyle/>
          <a:p>
            <a:pPr fontAlgn="auto">
              <a:spcAft>
                <a:spcPts val="0"/>
              </a:spcAft>
              <a:defRPr/>
            </a:pPr>
            <a:r>
              <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rPr>
              <a:t>無線網路設定，連上</a:t>
            </a:r>
            <a:r>
              <a:rPr lang="en-US" altLang="zh-TW" sz="3200" dirty="0" err="1">
                <a:solidFill>
                  <a:schemeClr val="tx2">
                    <a:lumMod val="50000"/>
                  </a:schemeClr>
                </a:solidFill>
                <a:latin typeface="Times New Roman" panose="02020603050405020304" pitchFamily="18" charset="0"/>
                <a:ea typeface="+mn-ea"/>
                <a:cs typeface="Times New Roman" panose="02020603050405020304" pitchFamily="18" charset="0"/>
              </a:rPr>
              <a:t>Wifi</a:t>
            </a:r>
            <a:endPar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92163" name="矩形 2"/>
          <p:cNvSpPr>
            <a:spLocks noChangeArrowheads="1"/>
          </p:cNvSpPr>
          <p:nvPr/>
        </p:nvSpPr>
        <p:spPr bwMode="auto">
          <a:xfrm>
            <a:off x="6948488" y="2205038"/>
            <a:ext cx="1679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dirty="0" err="1">
                <a:latin typeface="Times New Roman" pitchFamily="18" charset="0"/>
                <a:cs typeface="Times New Roman" pitchFamily="18" charset="0"/>
              </a:rPr>
              <a:t>sudo</a:t>
            </a:r>
            <a:r>
              <a:rPr kumimoji="0" lang="en-US" altLang="zh-TW" dirty="0">
                <a:latin typeface="Times New Roman" pitchFamily="18" charset="0"/>
                <a:cs typeface="Times New Roman" pitchFamily="18" charset="0"/>
              </a:rPr>
              <a:t> </a:t>
            </a:r>
            <a:r>
              <a:rPr kumimoji="0" lang="en-US" altLang="zh-TW" dirty="0" err="1">
                <a:latin typeface="Times New Roman" pitchFamily="18" charset="0"/>
                <a:cs typeface="Times New Roman" pitchFamily="18" charset="0"/>
              </a:rPr>
              <a:t>ifup</a:t>
            </a:r>
            <a:r>
              <a:rPr kumimoji="0" lang="en-US" altLang="zh-TW" dirty="0">
                <a:latin typeface="Times New Roman" pitchFamily="18" charset="0"/>
                <a:cs typeface="Times New Roman" pitchFamily="18" charset="0"/>
              </a:rPr>
              <a:t> wlan0</a:t>
            </a:r>
            <a:endParaRPr kumimoji="0" lang="zh-TW" altLang="zh-TW" dirty="0">
              <a:latin typeface="Times New Roman" pitchFamily="18" charset="0"/>
              <a:cs typeface="Times New Roman" pitchFamily="18" charset="0"/>
            </a:endParaRPr>
          </a:p>
        </p:txBody>
      </p:sp>
      <p:grpSp>
        <p:nvGrpSpPr>
          <p:cNvPr id="92164" name="群組 3"/>
          <p:cNvGrpSpPr>
            <a:grpSpLocks/>
          </p:cNvGrpSpPr>
          <p:nvPr/>
        </p:nvGrpSpPr>
        <p:grpSpPr bwMode="auto">
          <a:xfrm>
            <a:off x="257175" y="1193800"/>
            <a:ext cx="6618288" cy="4865688"/>
            <a:chOff x="257740" y="1194113"/>
            <a:chExt cx="6618516" cy="4865915"/>
          </a:xfrm>
        </p:grpSpPr>
        <p:pic>
          <p:nvPicPr>
            <p:cNvPr id="92165"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3929" t="17143" r="21786" b="11905"/>
            <a:stretch>
              <a:fillRect/>
            </a:stretch>
          </p:blipFill>
          <p:spPr bwMode="auto">
            <a:xfrm>
              <a:off x="257740" y="1194113"/>
              <a:ext cx="6618516" cy="4865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3567792" y="3861237"/>
              <a:ext cx="2016194" cy="128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gr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38</a:t>
            </a:fld>
            <a:endParaRPr lang="zh-TW" altLang="en-US"/>
          </a:p>
        </p:txBody>
      </p:sp>
    </p:spTree>
    <p:extLst>
      <p:ext uri="{BB962C8B-B14F-4D97-AF65-F5344CB8AC3E}">
        <p14:creationId xmlns:p14="http://schemas.microsoft.com/office/powerpoint/2010/main" val="3931463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036050" cy="1143000"/>
          </a:xfrm>
        </p:spPr>
        <p:txBody>
          <a:bodyPr rtlCol="0">
            <a:noAutofit/>
          </a:bodyPr>
          <a:lstStyle/>
          <a:p>
            <a:pPr fontAlgn="auto">
              <a:spcAft>
                <a:spcPts val="0"/>
              </a:spcAft>
              <a:defRPr/>
            </a:pPr>
            <a:r>
              <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rPr>
              <a:t>無線網路設定，連上</a:t>
            </a:r>
            <a:r>
              <a:rPr lang="en-US" altLang="zh-TW" sz="3200" dirty="0" err="1">
                <a:solidFill>
                  <a:schemeClr val="tx2">
                    <a:lumMod val="50000"/>
                  </a:schemeClr>
                </a:solidFill>
                <a:latin typeface="Times New Roman" panose="02020603050405020304" pitchFamily="18" charset="0"/>
                <a:ea typeface="+mn-ea"/>
                <a:cs typeface="Times New Roman" panose="02020603050405020304" pitchFamily="18" charset="0"/>
              </a:rPr>
              <a:t>Wifi</a:t>
            </a:r>
            <a:endPar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93187" name="Rectangle 2"/>
          <p:cNvSpPr>
            <a:spLocks noChangeArrowheads="1"/>
          </p:cNvSpPr>
          <p:nvPr/>
        </p:nvSpPr>
        <p:spPr bwMode="auto">
          <a:xfrm>
            <a:off x="7472363" y="1628775"/>
            <a:ext cx="1684337" cy="8159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90440" rIns="0" bIns="190440" anchor="ct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lang="en-US" altLang="zh-TW" sz="2800" dirty="0" err="1">
                <a:solidFill>
                  <a:srgbClr val="444444"/>
                </a:solidFill>
                <a:latin typeface="Times New Roman" pitchFamily="18" charset="0"/>
                <a:ea typeface="Source Sans Pro"/>
                <a:cs typeface="Times New Roman" pitchFamily="18" charset="0"/>
              </a:rPr>
              <a:t>ifconfig</a:t>
            </a:r>
            <a:endParaRPr lang="en-US" altLang="zh-TW" sz="2800" dirty="0">
              <a:solidFill>
                <a:srgbClr val="444444"/>
              </a:solidFill>
              <a:latin typeface="Times New Roman" pitchFamily="18" charset="0"/>
              <a:ea typeface="Source Sans Pro"/>
              <a:cs typeface="Times New Roman" pitchFamily="18" charset="0"/>
            </a:endParaRPr>
          </a:p>
        </p:txBody>
      </p:sp>
      <p:grpSp>
        <p:nvGrpSpPr>
          <p:cNvPr id="93188" name="群組 2"/>
          <p:cNvGrpSpPr>
            <a:grpSpLocks/>
          </p:cNvGrpSpPr>
          <p:nvPr/>
        </p:nvGrpSpPr>
        <p:grpSpPr bwMode="auto">
          <a:xfrm>
            <a:off x="539750" y="1176338"/>
            <a:ext cx="6640513" cy="4865687"/>
            <a:chOff x="539552" y="1176602"/>
            <a:chExt cx="6640285" cy="4865915"/>
          </a:xfrm>
        </p:grpSpPr>
        <p:pic>
          <p:nvPicPr>
            <p:cNvPr id="93189"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3840" t="17143" r="21696" b="11905"/>
            <a:stretch>
              <a:fillRect/>
            </a:stretch>
          </p:blipFill>
          <p:spPr bwMode="auto">
            <a:xfrm>
              <a:off x="539552" y="1176602"/>
              <a:ext cx="6640285" cy="4865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923986" y="3645280"/>
              <a:ext cx="2016056" cy="128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gr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39</a:t>
            </a:fld>
            <a:endParaRPr lang="zh-TW" altLang="en-US"/>
          </a:p>
        </p:txBody>
      </p:sp>
    </p:spTree>
    <p:extLst>
      <p:ext uri="{BB962C8B-B14F-4D97-AF65-F5344CB8AC3E}">
        <p14:creationId xmlns:p14="http://schemas.microsoft.com/office/powerpoint/2010/main" val="1616539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net1.cbsistatic.com/hub/i/r/2012/11/27/2862d826-cbf2-11e2-9a4a-0291187b029a/resize/770x578/7e5328307d40a5499fe66d98ce219baa/25-things-to-do-with-raspberry-pi-uav-maggi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1246188"/>
            <a:ext cx="38512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325" y="369888"/>
            <a:ext cx="3263900" cy="2173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5" descr="https://cnet4.cbsistatic.com/hub/i/r/2012/11/27/2862e2f6-cbf2-11e2-9a4a-0291187b029a/resize/770x578/f1e1feda0740a98003b6732679a83400/25-things-to-do-with-raspberry-pi-arcad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3" y="4122738"/>
            <a:ext cx="4560887" cy="243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325" y="2439988"/>
            <a:ext cx="3781425" cy="220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8" descr="https://hackadaycom.files.wordpress.com/2011/07/walle.png?w=800&amp;h=5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6325" y="4645025"/>
            <a:ext cx="3281363"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42888" y="153988"/>
            <a:ext cx="8497887" cy="65786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9" name="矩形 8"/>
          <p:cNvSpPr/>
          <p:nvPr/>
        </p:nvSpPr>
        <p:spPr>
          <a:xfrm>
            <a:off x="395288" y="306388"/>
            <a:ext cx="8497887" cy="65786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6153" name="矩形 2"/>
          <p:cNvSpPr>
            <a:spLocks noChangeArrowheads="1"/>
          </p:cNvSpPr>
          <p:nvPr/>
        </p:nvSpPr>
        <p:spPr bwMode="auto">
          <a:xfrm>
            <a:off x="395288" y="476250"/>
            <a:ext cx="46212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3200">
                <a:latin typeface="Times New Roman" pitchFamily="18" charset="0"/>
                <a:cs typeface="Times New Roman" pitchFamily="18" charset="0"/>
              </a:rPr>
              <a:t>Where is the raspberry pi ?</a:t>
            </a:r>
            <a:endParaRPr kumimoji="0" lang="zh-TW" altLang="en-US" sz="3200">
              <a:latin typeface="Times New Roman" pitchFamily="18" charset="0"/>
              <a:cs typeface="Times New Roman" pitchFamily="18" charset="0"/>
            </a:endParaRP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4</a:t>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036050" cy="1143000"/>
          </a:xfrm>
        </p:spPr>
        <p:txBody>
          <a:bodyPr rtlCol="0">
            <a:noAutofit/>
          </a:bodyPr>
          <a:lstStyle/>
          <a:p>
            <a:pPr fontAlgn="auto">
              <a:spcAft>
                <a:spcPts val="0"/>
              </a:spcAft>
              <a:defRPr/>
            </a:pPr>
            <a:r>
              <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rPr>
              <a:t>無線網路設定，連上</a:t>
            </a:r>
            <a:r>
              <a:rPr lang="en-US" altLang="zh-TW" sz="3200" dirty="0" err="1">
                <a:solidFill>
                  <a:schemeClr val="tx2">
                    <a:lumMod val="50000"/>
                  </a:schemeClr>
                </a:solidFill>
                <a:latin typeface="Times New Roman" panose="02020603050405020304" pitchFamily="18" charset="0"/>
                <a:ea typeface="+mn-ea"/>
                <a:cs typeface="Times New Roman" panose="02020603050405020304" pitchFamily="18" charset="0"/>
              </a:rPr>
              <a:t>Wifi</a:t>
            </a:r>
            <a:endParaRPr lang="zh-TW" altLang="en-US" sz="3200"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6" name="矩形 5"/>
          <p:cNvSpPr/>
          <p:nvPr/>
        </p:nvSpPr>
        <p:spPr>
          <a:xfrm>
            <a:off x="2339975" y="4652963"/>
            <a:ext cx="2376488" cy="377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ln w="38100">
                <a:solidFill>
                  <a:schemeClr val="tx1"/>
                </a:solidFill>
              </a:ln>
              <a:noFill/>
            </a:endParaRPr>
          </a:p>
        </p:txBody>
      </p:sp>
      <p:sp>
        <p:nvSpPr>
          <p:cNvPr id="7" name="矩形 6"/>
          <p:cNvSpPr/>
          <p:nvPr/>
        </p:nvSpPr>
        <p:spPr>
          <a:xfrm>
            <a:off x="2339975" y="1827213"/>
            <a:ext cx="2376488" cy="377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ln w="38100">
                <a:solidFill>
                  <a:schemeClr val="tx1"/>
                </a:solidFill>
              </a:ln>
              <a:noFill/>
            </a:endParaRPr>
          </a:p>
        </p:txBody>
      </p:sp>
      <p:grpSp>
        <p:nvGrpSpPr>
          <p:cNvPr id="94213" name="群組 2"/>
          <p:cNvGrpSpPr>
            <a:grpSpLocks/>
          </p:cNvGrpSpPr>
          <p:nvPr/>
        </p:nvGrpSpPr>
        <p:grpSpPr bwMode="auto">
          <a:xfrm>
            <a:off x="1547813" y="1362075"/>
            <a:ext cx="6596062" cy="4865688"/>
            <a:chOff x="1547664" y="1361548"/>
            <a:chExt cx="6596744" cy="4865915"/>
          </a:xfrm>
        </p:grpSpPr>
        <p:pic>
          <p:nvPicPr>
            <p:cNvPr id="9421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4017" t="17143" r="21877" b="11905"/>
            <a:stretch>
              <a:fillRect/>
            </a:stretch>
          </p:blipFill>
          <p:spPr bwMode="auto">
            <a:xfrm>
              <a:off x="1547664" y="1361548"/>
              <a:ext cx="6596744" cy="4865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873820" y="1809244"/>
              <a:ext cx="2016333" cy="127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9" name="矩形 8"/>
            <p:cNvSpPr/>
            <p:nvPr/>
          </p:nvSpPr>
          <p:spPr>
            <a:xfrm>
              <a:off x="4873820" y="4652590"/>
              <a:ext cx="2016333" cy="128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gr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40</a:t>
            </a:fld>
            <a:endParaRPr lang="zh-TW" altLang="en-US"/>
          </a:p>
        </p:txBody>
      </p:sp>
    </p:spTree>
    <p:extLst>
      <p:ext uri="{BB962C8B-B14F-4D97-AF65-F5344CB8AC3E}">
        <p14:creationId xmlns:p14="http://schemas.microsoft.com/office/powerpoint/2010/main" val="1659860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435225" y="3203575"/>
            <a:ext cx="4149725" cy="585788"/>
          </a:xfrm>
        </p:spPr>
        <p:txBody>
          <a:bodyPr wrap="none" rtlCol="0">
            <a:sp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基礎環境設定</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a:t>
            </a: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中文化</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41</a:t>
            </a:fld>
            <a:endParaRPr lang="zh-TW"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4450"/>
            <a:ext cx="8229600" cy="1143000"/>
          </a:xfrm>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l="2766" t="7619" r="39554" b="15874"/>
          <a:stretch>
            <a:fillRect/>
          </a:stretch>
        </p:blipFill>
        <p:spPr bwMode="auto">
          <a:xfrm>
            <a:off x="684213" y="981075"/>
            <a:ext cx="7775575" cy="5802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8" name="文字方塊 4"/>
          <p:cNvSpPr txBox="1">
            <a:spLocks noChangeArrowheads="1"/>
          </p:cNvSpPr>
          <p:nvPr/>
        </p:nvSpPr>
        <p:spPr bwMode="auto">
          <a:xfrm>
            <a:off x="1908175" y="4298950"/>
            <a:ext cx="4319588" cy="92392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sz="5400" b="1">
                <a:solidFill>
                  <a:srgbClr val="C00000"/>
                </a:solidFill>
              </a:rPr>
              <a:t>無法顯示中文</a:t>
            </a: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42</a:t>
            </a:fld>
            <a:endParaRPr lang="zh-TW"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71550" y="1268413"/>
            <a:ext cx="7505700" cy="3786187"/>
          </a:xfrm>
          <a:prstGeom prst="rect">
            <a:avLst/>
          </a:prstGeom>
        </p:spPr>
        <p:txBody>
          <a:bodyPr wrap="none">
            <a:spAutoFit/>
          </a:bodyPr>
          <a:lstStyle/>
          <a:p>
            <a:pPr marL="342900" indent="-342900" fontAlgn="auto">
              <a:lnSpc>
                <a:spcPct val="150000"/>
              </a:lnSpc>
              <a:spcBef>
                <a:spcPts val="0"/>
              </a:spcBef>
              <a:spcAft>
                <a:spcPts val="0"/>
              </a:spcAft>
              <a:buFont typeface="+mj-lt"/>
              <a:buAutoNum type="arabicPeriod"/>
              <a:defRPr/>
            </a:pPr>
            <a:r>
              <a:rPr kumimoji="0" lang="zh-TW" altLang="en-US" sz="2000" dirty="0">
                <a:solidFill>
                  <a:schemeClr val="accent1">
                    <a:lumMod val="50000"/>
                  </a:schemeClr>
                </a:solidFill>
                <a:latin typeface="+mn-lt"/>
                <a:ea typeface="+mn-ea"/>
              </a:rPr>
              <a:t>執行 </a:t>
            </a:r>
            <a:r>
              <a:rPr kumimoji="0" lang="en-US" altLang="zh-TW" sz="2000" dirty="0" err="1">
                <a:solidFill>
                  <a:schemeClr val="accent1">
                    <a:lumMod val="50000"/>
                  </a:schemeClr>
                </a:solidFill>
                <a:latin typeface="+mn-lt"/>
                <a:ea typeface="+mn-ea"/>
              </a:rPr>
              <a:t>sudo</a:t>
            </a:r>
            <a:r>
              <a:rPr kumimoji="0" lang="en-US" altLang="zh-TW" sz="2000" dirty="0">
                <a:solidFill>
                  <a:schemeClr val="accent1">
                    <a:lumMod val="50000"/>
                  </a:schemeClr>
                </a:solidFill>
                <a:latin typeface="+mn-lt"/>
                <a:ea typeface="+mn-ea"/>
              </a:rPr>
              <a:t> </a:t>
            </a:r>
            <a:r>
              <a:rPr kumimoji="0" lang="en-US" altLang="zh-TW" sz="2000" dirty="0" err="1">
                <a:solidFill>
                  <a:schemeClr val="accent1">
                    <a:lumMod val="50000"/>
                  </a:schemeClr>
                </a:solidFill>
                <a:latin typeface="+mn-lt"/>
                <a:ea typeface="+mn-ea"/>
              </a:rPr>
              <a:t>raspi-config</a:t>
            </a:r>
            <a:endParaRPr kumimoji="0" lang="en-US" altLang="zh-TW" sz="2000" dirty="0">
              <a:solidFill>
                <a:schemeClr val="accent1">
                  <a:lumMod val="50000"/>
                </a:schemeClr>
              </a:solidFill>
              <a:latin typeface="+mn-lt"/>
              <a:ea typeface="+mn-ea"/>
            </a:endParaRPr>
          </a:p>
          <a:p>
            <a:pPr marL="342900" indent="-342900" fontAlgn="auto">
              <a:lnSpc>
                <a:spcPct val="150000"/>
              </a:lnSpc>
              <a:spcBef>
                <a:spcPts val="0"/>
              </a:spcBef>
              <a:spcAft>
                <a:spcPts val="0"/>
              </a:spcAft>
              <a:buFont typeface="+mj-lt"/>
              <a:buAutoNum type="arabicPeriod"/>
              <a:defRPr/>
            </a:pPr>
            <a:r>
              <a:rPr kumimoji="0" lang="zh-TW" altLang="en-US" sz="2000" dirty="0">
                <a:solidFill>
                  <a:schemeClr val="accent1">
                    <a:lumMod val="50000"/>
                  </a:schemeClr>
                </a:solidFill>
                <a:latin typeface="+mn-lt"/>
                <a:ea typeface="+mn-ea"/>
              </a:rPr>
              <a:t>選擇「 </a:t>
            </a:r>
            <a:r>
              <a:rPr kumimoji="0" lang="en-US" altLang="zh-TW" sz="2000" dirty="0" err="1">
                <a:solidFill>
                  <a:schemeClr val="accent1">
                    <a:lumMod val="50000"/>
                  </a:schemeClr>
                </a:solidFill>
                <a:latin typeface="+mn-lt"/>
                <a:ea typeface="+mn-ea"/>
              </a:rPr>
              <a:t>Internationalisation</a:t>
            </a:r>
            <a:r>
              <a:rPr kumimoji="0" lang="en-US" altLang="zh-TW" sz="2000" dirty="0">
                <a:solidFill>
                  <a:schemeClr val="accent1">
                    <a:lumMod val="50000"/>
                  </a:schemeClr>
                </a:solidFill>
                <a:latin typeface="+mn-lt"/>
                <a:ea typeface="+mn-ea"/>
              </a:rPr>
              <a:t> Options</a:t>
            </a:r>
            <a:r>
              <a:rPr kumimoji="0" lang="zh-TW" altLang="en-US" sz="2000" dirty="0">
                <a:solidFill>
                  <a:schemeClr val="accent1">
                    <a:lumMod val="50000"/>
                  </a:schemeClr>
                </a:solidFill>
                <a:latin typeface="+mn-lt"/>
                <a:ea typeface="+mn-ea"/>
              </a:rPr>
              <a:t> 」</a:t>
            </a:r>
            <a:endParaRPr kumimoji="0" lang="en-US" altLang="zh-TW" sz="2000" dirty="0">
              <a:solidFill>
                <a:schemeClr val="accent1">
                  <a:lumMod val="50000"/>
                </a:schemeClr>
              </a:solidFill>
              <a:latin typeface="+mn-lt"/>
              <a:ea typeface="+mn-ea"/>
            </a:endParaRPr>
          </a:p>
          <a:p>
            <a:pPr marL="342900" indent="-342900" fontAlgn="auto">
              <a:lnSpc>
                <a:spcPct val="150000"/>
              </a:lnSpc>
              <a:spcBef>
                <a:spcPts val="0"/>
              </a:spcBef>
              <a:spcAft>
                <a:spcPts val="0"/>
              </a:spcAft>
              <a:buFont typeface="+mj-lt"/>
              <a:buAutoNum type="arabicPeriod"/>
              <a:defRPr/>
            </a:pPr>
            <a:r>
              <a:rPr kumimoji="0" lang="zh-TW" altLang="en-US" sz="2000" dirty="0">
                <a:solidFill>
                  <a:schemeClr val="accent1">
                    <a:lumMod val="50000"/>
                  </a:schemeClr>
                </a:solidFill>
                <a:latin typeface="+mn-lt"/>
                <a:ea typeface="+mn-ea"/>
              </a:rPr>
              <a:t>選擇「</a:t>
            </a:r>
            <a:r>
              <a:rPr kumimoji="0" lang="en-US" altLang="zh-TW" sz="2000" dirty="0">
                <a:solidFill>
                  <a:schemeClr val="accent1">
                    <a:lumMod val="50000"/>
                  </a:schemeClr>
                </a:solidFill>
                <a:latin typeface="+mn-lt"/>
                <a:ea typeface="+mn-ea"/>
              </a:rPr>
              <a:t>Change Locale</a:t>
            </a:r>
            <a:r>
              <a:rPr kumimoji="0" lang="zh-TW" altLang="en-US" sz="2000" dirty="0">
                <a:solidFill>
                  <a:schemeClr val="accent1">
                    <a:lumMod val="50000"/>
                  </a:schemeClr>
                </a:solidFill>
                <a:latin typeface="+mn-lt"/>
                <a:ea typeface="+mn-ea"/>
              </a:rPr>
              <a:t>」</a:t>
            </a:r>
            <a:endParaRPr kumimoji="0" lang="en-US" altLang="zh-TW" sz="2000" dirty="0">
              <a:solidFill>
                <a:schemeClr val="accent1">
                  <a:lumMod val="50000"/>
                </a:schemeClr>
              </a:solidFill>
              <a:latin typeface="+mn-lt"/>
              <a:ea typeface="+mn-ea"/>
            </a:endParaRPr>
          </a:p>
          <a:p>
            <a:pPr marL="342900" indent="-342900" fontAlgn="auto">
              <a:lnSpc>
                <a:spcPct val="150000"/>
              </a:lnSpc>
              <a:spcBef>
                <a:spcPts val="0"/>
              </a:spcBef>
              <a:spcAft>
                <a:spcPts val="0"/>
              </a:spcAft>
              <a:buFont typeface="+mj-lt"/>
              <a:buAutoNum type="arabicPeriod"/>
              <a:defRPr/>
            </a:pPr>
            <a:r>
              <a:rPr kumimoji="0" lang="zh-TW" altLang="en-US" sz="2000" dirty="0">
                <a:solidFill>
                  <a:schemeClr val="accent1">
                    <a:lumMod val="50000"/>
                  </a:schemeClr>
                </a:solidFill>
                <a:latin typeface="+mn-lt"/>
                <a:ea typeface="+mn-ea"/>
              </a:rPr>
              <a:t>選擇 </a:t>
            </a:r>
            <a:r>
              <a:rPr kumimoji="0" lang="en-US" altLang="zh-TW" sz="2000" dirty="0" err="1">
                <a:solidFill>
                  <a:schemeClr val="accent1">
                    <a:lumMod val="50000"/>
                  </a:schemeClr>
                </a:solidFill>
                <a:latin typeface="+mn-lt"/>
                <a:ea typeface="+mn-ea"/>
              </a:rPr>
              <a:t>zh_TW</a:t>
            </a:r>
            <a:r>
              <a:rPr kumimoji="0" lang="en-US" altLang="zh-TW" sz="2000" dirty="0">
                <a:solidFill>
                  <a:schemeClr val="accent1">
                    <a:lumMod val="50000"/>
                  </a:schemeClr>
                </a:solidFill>
                <a:latin typeface="+mn-lt"/>
                <a:ea typeface="+mn-ea"/>
              </a:rPr>
              <a:t> BIG5</a:t>
            </a:r>
            <a:r>
              <a:rPr kumimoji="0" lang="zh-TW" altLang="en-US" sz="2000" dirty="0">
                <a:solidFill>
                  <a:schemeClr val="accent1">
                    <a:lumMod val="50000"/>
                  </a:schemeClr>
                </a:solidFill>
                <a:latin typeface="+mn-lt"/>
                <a:ea typeface="+mn-ea"/>
              </a:rPr>
              <a:t>、</a:t>
            </a:r>
            <a:r>
              <a:rPr kumimoji="0" lang="en-US" altLang="zh-TW" sz="2000" dirty="0" err="1">
                <a:solidFill>
                  <a:schemeClr val="accent1">
                    <a:lumMod val="50000"/>
                  </a:schemeClr>
                </a:solidFill>
                <a:latin typeface="+mn-lt"/>
                <a:ea typeface="+mn-ea"/>
              </a:rPr>
              <a:t>zh_TW.EUC_TW</a:t>
            </a:r>
            <a:r>
              <a:rPr kumimoji="0" lang="en-US" altLang="zh-TW" sz="2000" dirty="0">
                <a:solidFill>
                  <a:schemeClr val="accent1">
                    <a:lumMod val="50000"/>
                  </a:schemeClr>
                </a:solidFill>
                <a:latin typeface="+mn-lt"/>
                <a:ea typeface="+mn-ea"/>
              </a:rPr>
              <a:t> EUC-TW</a:t>
            </a:r>
            <a:r>
              <a:rPr kumimoji="0" lang="zh-TW" altLang="en-US" sz="2000" dirty="0">
                <a:solidFill>
                  <a:schemeClr val="accent1">
                    <a:lumMod val="50000"/>
                  </a:schemeClr>
                </a:solidFill>
                <a:latin typeface="+mn-lt"/>
                <a:ea typeface="+mn-ea"/>
              </a:rPr>
              <a:t>、</a:t>
            </a:r>
            <a:r>
              <a:rPr kumimoji="0" lang="en-US" altLang="zh-TW" sz="2000" dirty="0">
                <a:solidFill>
                  <a:schemeClr val="accent1">
                    <a:lumMod val="50000"/>
                  </a:schemeClr>
                </a:solidFill>
                <a:latin typeface="+mn-lt"/>
                <a:ea typeface="+mn-ea"/>
              </a:rPr>
              <a:t>zh_TW.UTF-8 UTF-8</a:t>
            </a:r>
          </a:p>
          <a:p>
            <a:pPr marL="342900" indent="-342900" fontAlgn="auto">
              <a:lnSpc>
                <a:spcPct val="150000"/>
              </a:lnSpc>
              <a:spcBef>
                <a:spcPts val="0"/>
              </a:spcBef>
              <a:spcAft>
                <a:spcPts val="0"/>
              </a:spcAft>
              <a:buFont typeface="+mj-lt"/>
              <a:buAutoNum type="arabicPeriod"/>
              <a:defRPr/>
            </a:pPr>
            <a:r>
              <a:rPr kumimoji="0" lang="zh-TW" altLang="en-US" sz="2000" dirty="0">
                <a:solidFill>
                  <a:schemeClr val="accent1">
                    <a:lumMod val="50000"/>
                  </a:schemeClr>
                </a:solidFill>
                <a:latin typeface="+mn-lt"/>
                <a:ea typeface="+mn-ea"/>
              </a:rPr>
              <a:t>將</a:t>
            </a:r>
            <a:r>
              <a:rPr kumimoji="0" lang="en-US" altLang="zh-TW" sz="2000" dirty="0">
                <a:solidFill>
                  <a:schemeClr val="accent1">
                    <a:lumMod val="50000"/>
                  </a:schemeClr>
                </a:solidFill>
                <a:latin typeface="+mn-lt"/>
                <a:ea typeface="+mn-ea"/>
              </a:rPr>
              <a:t>zh_TW.UTF-8</a:t>
            </a:r>
            <a:r>
              <a:rPr kumimoji="0" lang="zh-TW" altLang="en-US" sz="2000" dirty="0">
                <a:solidFill>
                  <a:schemeClr val="accent1">
                    <a:lumMod val="50000"/>
                  </a:schemeClr>
                </a:solidFill>
                <a:latin typeface="+mn-lt"/>
                <a:ea typeface="+mn-ea"/>
              </a:rPr>
              <a:t>設定為預設的</a:t>
            </a:r>
            <a:r>
              <a:rPr kumimoji="0" lang="en-US" altLang="zh-TW" sz="2000" dirty="0">
                <a:solidFill>
                  <a:schemeClr val="accent1">
                    <a:lumMod val="50000"/>
                  </a:schemeClr>
                </a:solidFill>
                <a:latin typeface="+mn-lt"/>
                <a:ea typeface="+mn-ea"/>
              </a:rPr>
              <a:t>locale</a:t>
            </a:r>
          </a:p>
          <a:p>
            <a:pPr marL="342900" indent="-342900" fontAlgn="auto">
              <a:lnSpc>
                <a:spcPct val="150000"/>
              </a:lnSpc>
              <a:spcBef>
                <a:spcPts val="0"/>
              </a:spcBef>
              <a:spcAft>
                <a:spcPts val="0"/>
              </a:spcAft>
              <a:buFont typeface="+mj-lt"/>
              <a:buAutoNum type="arabicPeriod"/>
              <a:defRPr/>
            </a:pPr>
            <a:r>
              <a:rPr kumimoji="0" lang="zh-TW" altLang="en-US" sz="2000" dirty="0">
                <a:solidFill>
                  <a:schemeClr val="accent1">
                    <a:lumMod val="50000"/>
                  </a:schemeClr>
                </a:solidFill>
                <a:latin typeface="+mn-lt"/>
                <a:ea typeface="+mn-ea"/>
              </a:rPr>
              <a:t>安裝中文輸入法</a:t>
            </a:r>
            <a:endParaRPr kumimoji="0" lang="en-US" altLang="zh-TW" sz="2000" dirty="0">
              <a:solidFill>
                <a:schemeClr val="accent1">
                  <a:lumMod val="50000"/>
                </a:schemeClr>
              </a:solidFill>
              <a:latin typeface="+mn-lt"/>
              <a:ea typeface="+mn-ea"/>
            </a:endParaRPr>
          </a:p>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       $ </a:t>
            </a:r>
            <a:r>
              <a:rPr kumimoji="0" lang="en-US" altLang="zh-TW" sz="2000" dirty="0" err="1">
                <a:solidFill>
                  <a:schemeClr val="accent1">
                    <a:lumMod val="50000"/>
                  </a:schemeClr>
                </a:solidFill>
                <a:latin typeface="+mn-lt"/>
                <a:ea typeface="+mn-ea"/>
              </a:rPr>
              <a:t>sudo</a:t>
            </a:r>
            <a:r>
              <a:rPr kumimoji="0" lang="en-US" altLang="zh-TW" sz="2000" dirty="0">
                <a:solidFill>
                  <a:schemeClr val="accent1">
                    <a:lumMod val="50000"/>
                  </a:schemeClr>
                </a:solidFill>
                <a:latin typeface="+mn-lt"/>
                <a:ea typeface="+mn-ea"/>
              </a:rPr>
              <a:t> apt-get install </a:t>
            </a:r>
            <a:r>
              <a:rPr kumimoji="0" lang="en-US" altLang="zh-TW" sz="2000" dirty="0" err="1">
                <a:solidFill>
                  <a:schemeClr val="accent1">
                    <a:lumMod val="50000"/>
                  </a:schemeClr>
                </a:solidFill>
                <a:latin typeface="+mn-lt"/>
                <a:ea typeface="+mn-ea"/>
              </a:rPr>
              <a:t>scim</a:t>
            </a:r>
            <a:r>
              <a:rPr kumimoji="0" lang="en-US" altLang="zh-TW" sz="2000" dirty="0">
                <a:solidFill>
                  <a:schemeClr val="accent1">
                    <a:lumMod val="50000"/>
                  </a:schemeClr>
                </a:solidFill>
                <a:latin typeface="+mn-lt"/>
                <a:ea typeface="+mn-ea"/>
              </a:rPr>
              <a:t> </a:t>
            </a:r>
            <a:r>
              <a:rPr kumimoji="0" lang="en-US" altLang="zh-TW" sz="2000" dirty="0" err="1">
                <a:solidFill>
                  <a:schemeClr val="accent1">
                    <a:lumMod val="50000"/>
                  </a:schemeClr>
                </a:solidFill>
                <a:latin typeface="+mn-lt"/>
                <a:ea typeface="+mn-ea"/>
              </a:rPr>
              <a:t>scim</a:t>
            </a:r>
            <a:r>
              <a:rPr kumimoji="0" lang="en-US" altLang="zh-TW" sz="2000" dirty="0">
                <a:solidFill>
                  <a:schemeClr val="accent1">
                    <a:lumMod val="50000"/>
                  </a:schemeClr>
                </a:solidFill>
                <a:latin typeface="+mn-lt"/>
                <a:ea typeface="+mn-ea"/>
              </a:rPr>
              <a:t>-tables-</a:t>
            </a:r>
            <a:r>
              <a:rPr kumimoji="0" lang="en-US" altLang="zh-TW" sz="2000" dirty="0" err="1">
                <a:solidFill>
                  <a:schemeClr val="accent1">
                    <a:lumMod val="50000"/>
                  </a:schemeClr>
                </a:solidFill>
                <a:latin typeface="+mn-lt"/>
                <a:ea typeface="+mn-ea"/>
              </a:rPr>
              <a:t>zh</a:t>
            </a:r>
            <a:r>
              <a:rPr kumimoji="0" lang="en-US" altLang="zh-TW" sz="2000" dirty="0">
                <a:solidFill>
                  <a:schemeClr val="accent1">
                    <a:lumMod val="50000"/>
                  </a:schemeClr>
                </a:solidFill>
                <a:latin typeface="+mn-lt"/>
                <a:ea typeface="+mn-ea"/>
              </a:rPr>
              <a:t> </a:t>
            </a:r>
            <a:r>
              <a:rPr kumimoji="0" lang="en-US" altLang="zh-TW" sz="2000" dirty="0" err="1">
                <a:solidFill>
                  <a:schemeClr val="accent1">
                    <a:lumMod val="50000"/>
                  </a:schemeClr>
                </a:solidFill>
                <a:latin typeface="+mn-lt"/>
                <a:ea typeface="+mn-ea"/>
              </a:rPr>
              <a:t>scim</a:t>
            </a:r>
            <a:r>
              <a:rPr kumimoji="0" lang="en-US" altLang="zh-TW" sz="2000" dirty="0">
                <a:solidFill>
                  <a:schemeClr val="accent1">
                    <a:lumMod val="50000"/>
                  </a:schemeClr>
                </a:solidFill>
                <a:latin typeface="+mn-lt"/>
                <a:ea typeface="+mn-ea"/>
              </a:rPr>
              <a:t>-chewing</a:t>
            </a:r>
          </a:p>
          <a:p>
            <a:pPr fontAlgn="auto">
              <a:lnSpc>
                <a:spcPct val="150000"/>
              </a:lnSpc>
              <a:spcBef>
                <a:spcPts val="0"/>
              </a:spcBef>
              <a:spcAft>
                <a:spcPts val="0"/>
              </a:spcAft>
              <a:defRPr/>
            </a:pPr>
            <a:endParaRPr kumimoji="0" lang="zh-TW" altLang="en-US" sz="2000" dirty="0">
              <a:solidFill>
                <a:schemeClr val="accent1">
                  <a:lumMod val="50000"/>
                </a:schemeClr>
              </a:solidFill>
              <a:latin typeface="+mn-lt"/>
              <a:ea typeface="+mn-ea"/>
            </a:endParaRPr>
          </a:p>
        </p:txBody>
      </p:sp>
      <p:sp>
        <p:nvSpPr>
          <p:cNvPr id="32772" name="矩形 3"/>
          <p:cNvSpPr>
            <a:spLocks noChangeArrowheads="1"/>
          </p:cNvSpPr>
          <p:nvPr/>
        </p:nvSpPr>
        <p:spPr bwMode="auto">
          <a:xfrm>
            <a:off x="995363" y="4868863"/>
            <a:ext cx="65881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a:t>參考資料：</a:t>
            </a:r>
            <a:r>
              <a:rPr kumimoji="0" lang="zh-TW" altLang="en-US">
                <a:hlinkClick r:id="rId2"/>
              </a:rPr>
              <a:t>葉難</a:t>
            </a:r>
            <a:endParaRPr kumimoji="0" lang="en-US" altLang="zh-TW"/>
          </a:p>
          <a:p>
            <a:r>
              <a:rPr kumimoji="0" lang="en-US" altLang="zh-TW">
                <a:hlinkClick r:id="rId3"/>
              </a:rPr>
              <a:t>RS components Raspberry Pi </a:t>
            </a:r>
            <a:r>
              <a:rPr kumimoji="0" lang="zh-TW" altLang="en-US">
                <a:hlinkClick r:id="rId3"/>
              </a:rPr>
              <a:t>中文設置環境安裝示範</a:t>
            </a:r>
            <a:r>
              <a:rPr kumimoji="0" lang="en-US" altLang="zh-TW">
                <a:hlinkClick r:id="rId3"/>
              </a:rPr>
              <a:t>(</a:t>
            </a:r>
            <a:r>
              <a:rPr kumimoji="0" lang="zh-TW" altLang="en-US">
                <a:hlinkClick r:id="rId3"/>
              </a:rPr>
              <a:t>上</a:t>
            </a:r>
            <a:r>
              <a:rPr kumimoji="0" lang="en-US" altLang="zh-TW">
                <a:hlinkClick r:id="rId3"/>
              </a:rPr>
              <a:t>) (</a:t>
            </a:r>
            <a:r>
              <a:rPr kumimoji="0" lang="zh-TW" altLang="en-US">
                <a:hlinkClick r:id="rId3"/>
              </a:rPr>
              <a:t>國語</a:t>
            </a:r>
            <a:r>
              <a:rPr kumimoji="0" lang="en-US" altLang="zh-TW">
                <a:hlinkClick r:id="rId3"/>
              </a:rPr>
              <a:t>)</a:t>
            </a:r>
            <a:r>
              <a:rPr kumimoji="0" lang="zh-TW" altLang="en-US"/>
              <a:t> 。</a:t>
            </a:r>
            <a:br>
              <a:rPr kumimoji="0" lang="zh-TW" altLang="en-US"/>
            </a:br>
            <a:r>
              <a:rPr kumimoji="0" lang="en-US" altLang="zh-TW">
                <a:hlinkClick r:id="rId4"/>
              </a:rPr>
              <a:t>RS components Raspberry Pi </a:t>
            </a:r>
            <a:r>
              <a:rPr kumimoji="0" lang="zh-TW" altLang="en-US">
                <a:hlinkClick r:id="rId4"/>
              </a:rPr>
              <a:t>中文設置環境安裝示範</a:t>
            </a:r>
            <a:r>
              <a:rPr kumimoji="0" lang="en-US" altLang="zh-TW">
                <a:hlinkClick r:id="rId4"/>
              </a:rPr>
              <a:t>(</a:t>
            </a:r>
            <a:r>
              <a:rPr kumimoji="0" lang="zh-TW" altLang="en-US">
                <a:hlinkClick r:id="rId4"/>
              </a:rPr>
              <a:t>下</a:t>
            </a:r>
            <a:r>
              <a:rPr kumimoji="0" lang="en-US" altLang="zh-TW">
                <a:hlinkClick r:id="rId4"/>
              </a:rPr>
              <a:t>) (</a:t>
            </a:r>
            <a:r>
              <a:rPr kumimoji="0" lang="zh-TW" altLang="en-US">
                <a:hlinkClick r:id="rId4"/>
              </a:rPr>
              <a:t>國語</a:t>
            </a:r>
            <a:r>
              <a:rPr kumimoji="0" lang="en-US" altLang="zh-TW">
                <a:hlinkClick r:id="rId4"/>
              </a:rPr>
              <a:t>) </a:t>
            </a:r>
            <a:r>
              <a:rPr kumimoji="0" lang="zh-TW" altLang="en-US"/>
              <a:t>。</a:t>
            </a:r>
            <a:br>
              <a:rPr kumimoji="0" lang="zh-TW" altLang="en-US"/>
            </a:br>
            <a:r>
              <a:rPr kumimoji="0" lang="en-US" altLang="zh-TW">
                <a:hlinkClick r:id="rId5"/>
              </a:rPr>
              <a:t>RS components Raspberry Pi </a:t>
            </a:r>
            <a:r>
              <a:rPr kumimoji="0" lang="zh-TW" altLang="en-US">
                <a:hlinkClick r:id="rId5"/>
              </a:rPr>
              <a:t>智能拼音輸入法安裝示範</a:t>
            </a:r>
            <a:r>
              <a:rPr kumimoji="0" lang="en-US" altLang="zh-TW">
                <a:hlinkClick r:id="rId5"/>
              </a:rPr>
              <a:t>(</a:t>
            </a:r>
            <a:r>
              <a:rPr kumimoji="0" lang="zh-TW" altLang="en-US">
                <a:hlinkClick r:id="rId5"/>
              </a:rPr>
              <a:t>國語</a:t>
            </a:r>
            <a:r>
              <a:rPr kumimoji="0" lang="en-US" altLang="zh-TW">
                <a:hlinkClick r:id="rId5"/>
              </a:rPr>
              <a:t>)</a:t>
            </a:r>
            <a:r>
              <a:rPr kumimoji="0" lang="zh-TW" altLang="en-US"/>
              <a:t>。</a:t>
            </a:r>
            <a:br>
              <a:rPr kumimoji="0" lang="zh-TW" altLang="en-US"/>
            </a:br>
            <a:r>
              <a:rPr kumimoji="0" lang="en-US" altLang="zh-TW"/>
              <a:t>ericsk </a:t>
            </a:r>
            <a:r>
              <a:rPr kumimoji="0" lang="zh-TW" altLang="en-US"/>
              <a:t>的 </a:t>
            </a:r>
            <a:r>
              <a:rPr kumimoji="0" lang="en-US" altLang="zh-TW"/>
              <a:t>Ubuntu Linux </a:t>
            </a:r>
            <a:r>
              <a:rPr kumimoji="0" lang="zh-TW" altLang="en-US"/>
              <a:t>筆記 </a:t>
            </a:r>
            <a:r>
              <a:rPr kumimoji="0" lang="en-US" altLang="zh-TW"/>
              <a:t>- </a:t>
            </a:r>
            <a:r>
              <a:rPr kumimoji="0" lang="zh-TW" altLang="en-US">
                <a:hlinkClick r:id="rId6"/>
              </a:rPr>
              <a:t>中文輸入法 </a:t>
            </a:r>
            <a:r>
              <a:rPr kumimoji="0" lang="en-US" altLang="zh-TW">
                <a:hlinkClick r:id="rId6"/>
              </a:rPr>
              <a:t>- </a:t>
            </a:r>
            <a:r>
              <a:rPr kumimoji="0" lang="zh-TW" altLang="en-US">
                <a:hlinkClick r:id="rId6"/>
              </a:rPr>
              <a:t>使用 </a:t>
            </a:r>
            <a:r>
              <a:rPr kumimoji="0" lang="en-US" altLang="zh-TW">
                <a:hlinkClick r:id="rId6"/>
              </a:rPr>
              <a:t>SCIM</a:t>
            </a:r>
            <a:r>
              <a:rPr kumimoji="0" lang="zh-TW" altLang="en-US"/>
              <a:t>。</a:t>
            </a:r>
          </a:p>
        </p:txBody>
      </p:sp>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43</a:t>
            </a:fld>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71550" y="1268413"/>
            <a:ext cx="2878138" cy="1016000"/>
          </a:xfrm>
          <a:prstGeom prst="rect">
            <a:avLst/>
          </a:prstGeom>
        </p:spPr>
        <p:txBody>
          <a:bodyPr wrap="none">
            <a:spAutoFit/>
          </a:bodyPr>
          <a:lstStyle/>
          <a:p>
            <a:pPr marL="342900" indent="-342900" fontAlgn="auto">
              <a:lnSpc>
                <a:spcPct val="150000"/>
              </a:lnSpc>
              <a:spcBef>
                <a:spcPts val="0"/>
              </a:spcBef>
              <a:spcAft>
                <a:spcPts val="0"/>
              </a:spcAft>
              <a:buFont typeface="+mj-lt"/>
              <a:buAutoNum type="arabicPeriod"/>
              <a:defRPr/>
            </a:pPr>
            <a:r>
              <a:rPr kumimoji="0" lang="zh-TW" altLang="en-US" sz="2000" dirty="0">
                <a:solidFill>
                  <a:schemeClr val="accent1">
                    <a:lumMod val="50000"/>
                  </a:schemeClr>
                </a:solidFill>
                <a:latin typeface="+mn-lt"/>
                <a:ea typeface="+mn-ea"/>
              </a:rPr>
              <a:t>執行 </a:t>
            </a:r>
            <a:r>
              <a:rPr kumimoji="0" lang="en-US" altLang="zh-TW" sz="2000" dirty="0" err="1">
                <a:solidFill>
                  <a:schemeClr val="accent1">
                    <a:lumMod val="50000"/>
                  </a:schemeClr>
                </a:solidFill>
                <a:latin typeface="+mn-lt"/>
                <a:ea typeface="+mn-ea"/>
              </a:rPr>
              <a:t>sudo</a:t>
            </a:r>
            <a:r>
              <a:rPr kumimoji="0" lang="en-US" altLang="zh-TW" sz="2000" dirty="0">
                <a:solidFill>
                  <a:schemeClr val="accent1">
                    <a:lumMod val="50000"/>
                  </a:schemeClr>
                </a:solidFill>
                <a:latin typeface="+mn-lt"/>
                <a:ea typeface="+mn-ea"/>
              </a:rPr>
              <a:t> </a:t>
            </a:r>
            <a:r>
              <a:rPr kumimoji="0" lang="en-US" altLang="zh-TW" sz="2000" dirty="0" err="1">
                <a:solidFill>
                  <a:schemeClr val="accent1">
                    <a:lumMod val="50000"/>
                  </a:schemeClr>
                </a:solidFill>
                <a:latin typeface="+mn-lt"/>
                <a:ea typeface="+mn-ea"/>
              </a:rPr>
              <a:t>raspi-config</a:t>
            </a:r>
            <a:endParaRPr kumimoji="0" lang="en-US" altLang="zh-TW" sz="2000" dirty="0">
              <a:solidFill>
                <a:schemeClr val="accent1">
                  <a:lumMod val="50000"/>
                </a:schemeClr>
              </a:solidFill>
              <a:latin typeface="+mn-lt"/>
              <a:ea typeface="+mn-ea"/>
            </a:endParaRPr>
          </a:p>
          <a:p>
            <a:pPr fontAlgn="auto">
              <a:lnSpc>
                <a:spcPct val="150000"/>
              </a:lnSpc>
              <a:spcBef>
                <a:spcPts val="0"/>
              </a:spcBef>
              <a:spcAft>
                <a:spcPts val="0"/>
              </a:spcAft>
              <a:defRPr/>
            </a:pPr>
            <a:endParaRPr kumimoji="0" lang="zh-TW" altLang="en-US" sz="2000" dirty="0">
              <a:solidFill>
                <a:schemeClr val="accent1">
                  <a:lumMod val="50000"/>
                </a:schemeClr>
              </a:solidFill>
              <a:latin typeface="+mn-lt"/>
              <a:ea typeface="+mn-ea"/>
            </a:endParaRPr>
          </a:p>
        </p:txBody>
      </p:sp>
      <p:pic>
        <p:nvPicPr>
          <p:cNvPr id="3379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8929" t="24127" r="12500" b="16666"/>
          <a:stretch>
            <a:fillRect/>
          </a:stretch>
        </p:blipFill>
        <p:spPr bwMode="auto">
          <a:xfrm>
            <a:off x="279400" y="1776413"/>
            <a:ext cx="8180388" cy="465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44</a:t>
            </a:fld>
            <a:endParaRPr lang="zh-TW"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71550" y="1268413"/>
            <a:ext cx="4503738" cy="1016000"/>
          </a:xfrm>
          <a:prstGeom prst="rect">
            <a:avLst/>
          </a:prstGeom>
        </p:spPr>
        <p:txBody>
          <a:bodyPr wrap="none">
            <a:spAutoFit/>
          </a:bodyPr>
          <a:lstStyle/>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2. </a:t>
            </a:r>
            <a:r>
              <a:rPr kumimoji="0" lang="zh-TW" altLang="en-US" sz="2000" dirty="0">
                <a:solidFill>
                  <a:schemeClr val="accent1">
                    <a:lumMod val="50000"/>
                  </a:schemeClr>
                </a:solidFill>
                <a:latin typeface="+mn-lt"/>
                <a:ea typeface="+mn-ea"/>
              </a:rPr>
              <a:t>選擇「 </a:t>
            </a:r>
            <a:r>
              <a:rPr kumimoji="0" lang="en-US" altLang="zh-TW" sz="2000" dirty="0" err="1">
                <a:solidFill>
                  <a:schemeClr val="accent1">
                    <a:lumMod val="50000"/>
                  </a:schemeClr>
                </a:solidFill>
                <a:latin typeface="+mn-lt"/>
                <a:ea typeface="+mn-ea"/>
              </a:rPr>
              <a:t>Internationalisation</a:t>
            </a:r>
            <a:r>
              <a:rPr kumimoji="0" lang="en-US" altLang="zh-TW" sz="2000" dirty="0">
                <a:solidFill>
                  <a:schemeClr val="accent1">
                    <a:lumMod val="50000"/>
                  </a:schemeClr>
                </a:solidFill>
                <a:latin typeface="+mn-lt"/>
                <a:ea typeface="+mn-ea"/>
              </a:rPr>
              <a:t> Options</a:t>
            </a:r>
            <a:r>
              <a:rPr kumimoji="0" lang="zh-TW" altLang="en-US" sz="2000" dirty="0">
                <a:solidFill>
                  <a:schemeClr val="accent1">
                    <a:lumMod val="50000"/>
                  </a:schemeClr>
                </a:solidFill>
                <a:latin typeface="+mn-lt"/>
                <a:ea typeface="+mn-ea"/>
              </a:rPr>
              <a:t> 」</a:t>
            </a:r>
            <a:endParaRPr kumimoji="0" lang="en-US" altLang="zh-TW" sz="2000" dirty="0">
              <a:solidFill>
                <a:schemeClr val="accent1">
                  <a:lumMod val="50000"/>
                </a:schemeClr>
              </a:solidFill>
              <a:latin typeface="+mn-lt"/>
              <a:ea typeface="+mn-ea"/>
            </a:endParaRPr>
          </a:p>
          <a:p>
            <a:pPr fontAlgn="auto">
              <a:lnSpc>
                <a:spcPct val="150000"/>
              </a:lnSpc>
              <a:spcBef>
                <a:spcPts val="0"/>
              </a:spcBef>
              <a:spcAft>
                <a:spcPts val="0"/>
              </a:spcAft>
              <a:defRPr/>
            </a:pPr>
            <a:endParaRPr kumimoji="0" lang="zh-TW" altLang="en-US" sz="2000" dirty="0">
              <a:solidFill>
                <a:schemeClr val="accent1">
                  <a:lumMod val="50000"/>
                </a:schemeClr>
              </a:solidFill>
              <a:latin typeface="+mn-lt"/>
              <a:ea typeface="+mn-ea"/>
            </a:endParaRPr>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l="28751" t="23810" r="12500" b="17619"/>
          <a:stretch>
            <a:fillRect/>
          </a:stretch>
        </p:blipFill>
        <p:spPr bwMode="auto">
          <a:xfrm>
            <a:off x="755650" y="1916113"/>
            <a:ext cx="7704138" cy="432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45</a:t>
            </a:fld>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71550" y="1268413"/>
            <a:ext cx="2955925" cy="1016000"/>
          </a:xfrm>
          <a:prstGeom prst="rect">
            <a:avLst/>
          </a:prstGeom>
        </p:spPr>
        <p:txBody>
          <a:bodyPr wrap="none">
            <a:spAutoFit/>
          </a:bodyPr>
          <a:lstStyle/>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3. </a:t>
            </a:r>
            <a:r>
              <a:rPr kumimoji="0" lang="zh-TW" altLang="en-US" sz="2000" dirty="0">
                <a:solidFill>
                  <a:schemeClr val="accent1">
                    <a:lumMod val="50000"/>
                  </a:schemeClr>
                </a:solidFill>
                <a:latin typeface="+mn-lt"/>
                <a:ea typeface="+mn-ea"/>
              </a:rPr>
              <a:t>選擇「</a:t>
            </a:r>
            <a:r>
              <a:rPr kumimoji="0" lang="en-US" altLang="zh-TW" sz="2000" dirty="0">
                <a:solidFill>
                  <a:schemeClr val="accent1">
                    <a:lumMod val="50000"/>
                  </a:schemeClr>
                </a:solidFill>
                <a:latin typeface="+mn-lt"/>
                <a:ea typeface="+mn-ea"/>
              </a:rPr>
              <a:t>Change Locale</a:t>
            </a:r>
            <a:r>
              <a:rPr kumimoji="0" lang="zh-TW" altLang="en-US" sz="2000" dirty="0">
                <a:solidFill>
                  <a:schemeClr val="accent1">
                    <a:lumMod val="50000"/>
                  </a:schemeClr>
                </a:solidFill>
                <a:latin typeface="+mn-lt"/>
                <a:ea typeface="+mn-ea"/>
              </a:rPr>
              <a:t>」</a:t>
            </a:r>
            <a:endParaRPr kumimoji="0" lang="en-US" altLang="zh-TW" sz="2000" dirty="0">
              <a:solidFill>
                <a:schemeClr val="accent1">
                  <a:lumMod val="50000"/>
                </a:schemeClr>
              </a:solidFill>
              <a:latin typeface="+mn-lt"/>
              <a:ea typeface="+mn-ea"/>
            </a:endParaRPr>
          </a:p>
          <a:p>
            <a:pPr fontAlgn="auto">
              <a:lnSpc>
                <a:spcPct val="150000"/>
              </a:lnSpc>
              <a:spcBef>
                <a:spcPts val="0"/>
              </a:spcBef>
              <a:spcAft>
                <a:spcPts val="0"/>
              </a:spcAft>
              <a:defRPr/>
            </a:pPr>
            <a:endParaRPr kumimoji="0" lang="zh-TW" altLang="en-US" sz="2000" dirty="0">
              <a:solidFill>
                <a:schemeClr val="accent1">
                  <a:lumMod val="50000"/>
                </a:schemeClr>
              </a:solidFill>
              <a:latin typeface="+mn-lt"/>
              <a:ea typeface="+mn-ea"/>
            </a:endParaRPr>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l="29018" t="23969" r="12500" b="16508"/>
          <a:stretch>
            <a:fillRect/>
          </a:stretch>
        </p:blipFill>
        <p:spPr bwMode="auto">
          <a:xfrm>
            <a:off x="649288" y="1989138"/>
            <a:ext cx="7954962" cy="4554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46</a:t>
            </a:fld>
            <a:endParaRPr lang="zh-TW"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71550" y="1123950"/>
            <a:ext cx="7412038" cy="504825"/>
          </a:xfrm>
          <a:prstGeom prst="rect">
            <a:avLst/>
          </a:prstGeom>
        </p:spPr>
        <p:txBody>
          <a:bodyPr wrap="none">
            <a:spAutoFit/>
          </a:bodyPr>
          <a:lstStyle/>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4. </a:t>
            </a:r>
            <a:r>
              <a:rPr kumimoji="0" lang="zh-TW" altLang="en-US" sz="2000" dirty="0">
                <a:solidFill>
                  <a:schemeClr val="accent1">
                    <a:lumMod val="50000"/>
                  </a:schemeClr>
                </a:solidFill>
                <a:latin typeface="+mn-lt"/>
                <a:ea typeface="+mn-ea"/>
              </a:rPr>
              <a:t>選擇 </a:t>
            </a:r>
            <a:r>
              <a:rPr kumimoji="0" lang="en-US" altLang="zh-TW" sz="2000" dirty="0" err="1">
                <a:solidFill>
                  <a:schemeClr val="accent1">
                    <a:lumMod val="50000"/>
                  </a:schemeClr>
                </a:solidFill>
                <a:latin typeface="+mn-lt"/>
                <a:ea typeface="+mn-ea"/>
              </a:rPr>
              <a:t>zh_TW</a:t>
            </a:r>
            <a:r>
              <a:rPr kumimoji="0" lang="en-US" altLang="zh-TW" sz="2000" dirty="0">
                <a:solidFill>
                  <a:schemeClr val="accent1">
                    <a:lumMod val="50000"/>
                  </a:schemeClr>
                </a:solidFill>
                <a:latin typeface="+mn-lt"/>
                <a:ea typeface="+mn-ea"/>
              </a:rPr>
              <a:t> BIG5</a:t>
            </a:r>
            <a:r>
              <a:rPr kumimoji="0" lang="zh-TW" altLang="en-US" sz="2000" dirty="0">
                <a:solidFill>
                  <a:schemeClr val="accent1">
                    <a:lumMod val="50000"/>
                  </a:schemeClr>
                </a:solidFill>
                <a:latin typeface="+mn-lt"/>
                <a:ea typeface="+mn-ea"/>
              </a:rPr>
              <a:t>、</a:t>
            </a:r>
            <a:r>
              <a:rPr kumimoji="0" lang="en-US" altLang="zh-TW" sz="2000" dirty="0" err="1">
                <a:solidFill>
                  <a:schemeClr val="accent1">
                    <a:lumMod val="50000"/>
                  </a:schemeClr>
                </a:solidFill>
                <a:latin typeface="+mn-lt"/>
                <a:ea typeface="+mn-ea"/>
              </a:rPr>
              <a:t>zh_TW.EUC_TW</a:t>
            </a:r>
            <a:r>
              <a:rPr kumimoji="0" lang="en-US" altLang="zh-TW" sz="2000" dirty="0">
                <a:solidFill>
                  <a:schemeClr val="accent1">
                    <a:lumMod val="50000"/>
                  </a:schemeClr>
                </a:solidFill>
                <a:latin typeface="+mn-lt"/>
                <a:ea typeface="+mn-ea"/>
              </a:rPr>
              <a:t> EUC-TW</a:t>
            </a:r>
            <a:r>
              <a:rPr kumimoji="0" lang="zh-TW" altLang="en-US" sz="2000" dirty="0">
                <a:solidFill>
                  <a:schemeClr val="accent1">
                    <a:lumMod val="50000"/>
                  </a:schemeClr>
                </a:solidFill>
                <a:latin typeface="+mn-lt"/>
                <a:ea typeface="+mn-ea"/>
              </a:rPr>
              <a:t>、</a:t>
            </a:r>
            <a:r>
              <a:rPr kumimoji="0" lang="en-US" altLang="zh-TW" sz="2000" dirty="0">
                <a:solidFill>
                  <a:schemeClr val="accent1">
                    <a:lumMod val="50000"/>
                  </a:schemeClr>
                </a:solidFill>
                <a:latin typeface="+mn-lt"/>
                <a:ea typeface="+mn-ea"/>
              </a:rPr>
              <a:t>zh_TW.UTF-8 UTF-8</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l="28929" t="23334" r="12589" b="17937"/>
          <a:stretch>
            <a:fillRect/>
          </a:stretch>
        </p:blipFill>
        <p:spPr bwMode="auto">
          <a:xfrm>
            <a:off x="827088" y="1730375"/>
            <a:ext cx="7723187"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827088" y="5942013"/>
            <a:ext cx="3686175" cy="1016000"/>
          </a:xfrm>
          <a:prstGeom prst="rect">
            <a:avLst/>
          </a:prstGeom>
        </p:spPr>
        <p:txBody>
          <a:bodyPr wrap="none">
            <a:spAutoFit/>
          </a:bodyPr>
          <a:lstStyle/>
          <a:p>
            <a:pPr marL="342900" indent="-342900" fontAlgn="auto">
              <a:lnSpc>
                <a:spcPct val="150000"/>
              </a:lnSpc>
              <a:spcBef>
                <a:spcPts val="0"/>
              </a:spcBef>
              <a:spcAft>
                <a:spcPts val="0"/>
              </a:spcAft>
              <a:buFont typeface="Arial" panose="020B0604020202020204" pitchFamily="34" charset="0"/>
              <a:buChar char="•"/>
              <a:defRPr/>
            </a:pPr>
            <a:r>
              <a:rPr kumimoji="0" lang="zh-TW" altLang="en-US" sz="2000" dirty="0">
                <a:solidFill>
                  <a:schemeClr val="accent1">
                    <a:lumMod val="50000"/>
                  </a:schemeClr>
                </a:solidFill>
                <a:latin typeface="+mn-lt"/>
                <a:ea typeface="+mn-ea"/>
              </a:rPr>
              <a:t>可以用</a:t>
            </a:r>
            <a:r>
              <a:rPr kumimoji="0" lang="en-US" altLang="zh-TW" sz="2000" dirty="0">
                <a:solidFill>
                  <a:schemeClr val="accent1">
                    <a:lumMod val="50000"/>
                  </a:schemeClr>
                </a:solidFill>
                <a:latin typeface="+mn-lt"/>
                <a:ea typeface="+mn-ea"/>
              </a:rPr>
              <a:t>Page </a:t>
            </a:r>
            <a:r>
              <a:rPr kumimoji="0" lang="en-US" altLang="zh-TW" sz="2000" dirty="0" err="1">
                <a:solidFill>
                  <a:schemeClr val="accent1">
                    <a:lumMod val="50000"/>
                  </a:schemeClr>
                </a:solidFill>
                <a:latin typeface="+mn-lt"/>
                <a:ea typeface="+mn-ea"/>
              </a:rPr>
              <a:t>Dn</a:t>
            </a:r>
            <a:r>
              <a:rPr kumimoji="0" lang="zh-TW" altLang="en-US" sz="2000" dirty="0">
                <a:solidFill>
                  <a:schemeClr val="accent1">
                    <a:lumMod val="50000"/>
                  </a:schemeClr>
                </a:solidFill>
                <a:latin typeface="+mn-lt"/>
                <a:ea typeface="+mn-ea"/>
              </a:rPr>
              <a:t>加快選擇頁面</a:t>
            </a:r>
            <a:endParaRPr kumimoji="0" lang="en-US" altLang="zh-TW" sz="2000" dirty="0">
              <a:solidFill>
                <a:schemeClr val="accent1">
                  <a:lumMod val="50000"/>
                </a:schemeClr>
              </a:solidFill>
              <a:latin typeface="+mn-lt"/>
              <a:ea typeface="+mn-ea"/>
            </a:endParaRPr>
          </a:p>
          <a:p>
            <a:pPr marL="342900" indent="-342900" fontAlgn="auto">
              <a:lnSpc>
                <a:spcPct val="150000"/>
              </a:lnSpc>
              <a:spcBef>
                <a:spcPts val="0"/>
              </a:spcBef>
              <a:spcAft>
                <a:spcPts val="0"/>
              </a:spcAft>
              <a:buFont typeface="Arial" panose="020B0604020202020204" pitchFamily="34" charset="0"/>
              <a:buChar char="•"/>
              <a:defRPr/>
            </a:pPr>
            <a:r>
              <a:rPr kumimoji="0" lang="zh-TW" altLang="en-US" sz="2000" dirty="0">
                <a:solidFill>
                  <a:schemeClr val="accent1">
                    <a:lumMod val="50000"/>
                  </a:schemeClr>
                </a:solidFill>
                <a:latin typeface="+mn-lt"/>
                <a:ea typeface="+mn-ea"/>
              </a:rPr>
              <a:t>按</a:t>
            </a:r>
            <a:r>
              <a:rPr kumimoji="0" lang="en-US" altLang="zh-TW" sz="2000" dirty="0">
                <a:solidFill>
                  <a:schemeClr val="accent1">
                    <a:lumMod val="50000"/>
                  </a:schemeClr>
                </a:solidFill>
                <a:latin typeface="+mn-lt"/>
                <a:ea typeface="+mn-ea"/>
              </a:rPr>
              <a:t>[</a:t>
            </a:r>
            <a:r>
              <a:rPr kumimoji="0" lang="zh-TW" altLang="en-US" sz="2000" dirty="0">
                <a:solidFill>
                  <a:schemeClr val="accent1">
                    <a:lumMod val="50000"/>
                  </a:schemeClr>
                </a:solidFill>
                <a:latin typeface="+mn-lt"/>
                <a:ea typeface="+mn-ea"/>
              </a:rPr>
              <a:t>空白鍵</a:t>
            </a:r>
            <a:r>
              <a:rPr kumimoji="0" lang="en-US" altLang="zh-TW" sz="2000" dirty="0">
                <a:solidFill>
                  <a:schemeClr val="accent1">
                    <a:lumMod val="50000"/>
                  </a:schemeClr>
                </a:solidFill>
                <a:latin typeface="+mn-lt"/>
                <a:ea typeface="+mn-ea"/>
              </a:rPr>
              <a:t>]</a:t>
            </a:r>
            <a:r>
              <a:rPr kumimoji="0" lang="zh-TW" altLang="en-US" sz="2000" dirty="0">
                <a:solidFill>
                  <a:schemeClr val="accent1">
                    <a:lumMod val="50000"/>
                  </a:schemeClr>
                </a:solidFill>
                <a:latin typeface="+mn-lt"/>
                <a:ea typeface="+mn-ea"/>
              </a:rPr>
              <a:t>選取</a:t>
            </a:r>
            <a:endParaRPr kumimoji="0" lang="en-US" altLang="zh-TW" sz="2000" dirty="0">
              <a:solidFill>
                <a:schemeClr val="accent1">
                  <a:lumMod val="50000"/>
                </a:schemeClr>
              </a:solidFill>
              <a:latin typeface="+mn-lt"/>
              <a:ea typeface="+mn-ea"/>
            </a:endParaRPr>
          </a:p>
        </p:txBody>
      </p:sp>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47</a:t>
            </a:fld>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71550" y="1268413"/>
            <a:ext cx="4213225" cy="504825"/>
          </a:xfrm>
          <a:prstGeom prst="rect">
            <a:avLst/>
          </a:prstGeom>
        </p:spPr>
        <p:txBody>
          <a:bodyPr wrap="none">
            <a:spAutoFit/>
          </a:bodyPr>
          <a:lstStyle/>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5.</a:t>
            </a:r>
            <a:r>
              <a:rPr kumimoji="0" lang="zh-TW" altLang="en-US" sz="2000" dirty="0">
                <a:solidFill>
                  <a:schemeClr val="accent1">
                    <a:lumMod val="50000"/>
                  </a:schemeClr>
                </a:solidFill>
                <a:latin typeface="+mn-lt"/>
                <a:ea typeface="+mn-ea"/>
              </a:rPr>
              <a:t> 將</a:t>
            </a:r>
            <a:r>
              <a:rPr kumimoji="0" lang="en-US" altLang="zh-TW" sz="2000" dirty="0">
                <a:solidFill>
                  <a:schemeClr val="accent1">
                    <a:lumMod val="50000"/>
                  </a:schemeClr>
                </a:solidFill>
                <a:latin typeface="+mn-lt"/>
                <a:ea typeface="+mn-ea"/>
              </a:rPr>
              <a:t>zh_TW.UTF-8</a:t>
            </a:r>
            <a:r>
              <a:rPr kumimoji="0" lang="zh-TW" altLang="en-US" sz="2000" dirty="0">
                <a:solidFill>
                  <a:schemeClr val="accent1">
                    <a:lumMod val="50000"/>
                  </a:schemeClr>
                </a:solidFill>
                <a:latin typeface="+mn-lt"/>
                <a:ea typeface="+mn-ea"/>
              </a:rPr>
              <a:t>設定為預設的</a:t>
            </a:r>
            <a:r>
              <a:rPr kumimoji="0" lang="en-US" altLang="zh-TW" sz="2000" dirty="0">
                <a:solidFill>
                  <a:schemeClr val="accent1">
                    <a:lumMod val="50000"/>
                  </a:schemeClr>
                </a:solidFill>
                <a:latin typeface="+mn-lt"/>
                <a:ea typeface="+mn-ea"/>
              </a:rPr>
              <a:t>locale</a:t>
            </a:r>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l="30000" t="25862" r="11249" b="15874"/>
          <a:stretch>
            <a:fillRect/>
          </a:stretch>
        </p:blipFill>
        <p:spPr bwMode="auto">
          <a:xfrm>
            <a:off x="395288" y="1844675"/>
            <a:ext cx="8389937"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48</a:t>
            </a:fld>
            <a:endParaRPr lang="zh-TW"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71550" y="1268413"/>
            <a:ext cx="4156075" cy="504825"/>
          </a:xfrm>
          <a:prstGeom prst="rect">
            <a:avLst/>
          </a:prstGeom>
        </p:spPr>
        <p:txBody>
          <a:bodyPr wrap="none">
            <a:spAutoFit/>
          </a:bodyPr>
          <a:lstStyle/>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5.</a:t>
            </a:r>
            <a:r>
              <a:rPr kumimoji="0" lang="zh-TW" altLang="en-US" sz="2000" dirty="0">
                <a:solidFill>
                  <a:schemeClr val="accent1">
                    <a:lumMod val="50000"/>
                  </a:schemeClr>
                </a:solidFill>
                <a:latin typeface="+mn-lt"/>
                <a:ea typeface="+mn-ea"/>
              </a:rPr>
              <a:t>將</a:t>
            </a:r>
            <a:r>
              <a:rPr kumimoji="0" lang="en-US" altLang="zh-TW" sz="2000" dirty="0">
                <a:solidFill>
                  <a:schemeClr val="accent1">
                    <a:lumMod val="50000"/>
                  </a:schemeClr>
                </a:solidFill>
                <a:latin typeface="+mn-lt"/>
                <a:ea typeface="+mn-ea"/>
              </a:rPr>
              <a:t>zh_TW.UTF-8</a:t>
            </a:r>
            <a:r>
              <a:rPr kumimoji="0" lang="zh-TW" altLang="en-US" sz="2000" dirty="0">
                <a:solidFill>
                  <a:schemeClr val="accent1">
                    <a:lumMod val="50000"/>
                  </a:schemeClr>
                </a:solidFill>
                <a:latin typeface="+mn-lt"/>
                <a:ea typeface="+mn-ea"/>
              </a:rPr>
              <a:t>設定為預設的</a:t>
            </a:r>
            <a:r>
              <a:rPr kumimoji="0" lang="en-US" altLang="zh-TW" sz="2000" dirty="0">
                <a:solidFill>
                  <a:schemeClr val="accent1">
                    <a:lumMod val="50000"/>
                  </a:schemeClr>
                </a:solidFill>
                <a:latin typeface="+mn-lt"/>
                <a:ea typeface="+mn-ea"/>
              </a:rPr>
              <a:t>locale</a:t>
            </a:r>
          </a:p>
        </p:txBody>
      </p:sp>
      <p:pic>
        <p:nvPicPr>
          <p:cNvPr id="3891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0089" t="25862" r="11429" b="22472"/>
          <a:stretch>
            <a:fillRect/>
          </a:stretch>
        </p:blipFill>
        <p:spPr bwMode="auto">
          <a:xfrm>
            <a:off x="539750" y="1841500"/>
            <a:ext cx="7993063"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49</a:t>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l="64017" t="6030" r="2679" b="8414"/>
          <a:stretch>
            <a:fillRect/>
          </a:stretch>
        </p:blipFill>
        <p:spPr bwMode="auto">
          <a:xfrm>
            <a:off x="2962275" y="1322388"/>
            <a:ext cx="3201988" cy="462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l="66339" t="7777" r="2768" b="22697"/>
          <a:stretch>
            <a:fillRect/>
          </a:stretch>
        </p:blipFill>
        <p:spPr bwMode="auto">
          <a:xfrm>
            <a:off x="6138863" y="1322388"/>
            <a:ext cx="2970212" cy="375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2"/>
          <p:cNvPicPr>
            <a:picLocks noChangeAspect="1" noChangeArrowheads="1"/>
          </p:cNvPicPr>
          <p:nvPr/>
        </p:nvPicPr>
        <p:blipFill>
          <a:blip r:embed="rId4">
            <a:extLst>
              <a:ext uri="{28A0092B-C50C-407E-A947-70E740481C1C}">
                <a14:useLocalDpi xmlns:a14="http://schemas.microsoft.com/office/drawing/2010/main" val="0"/>
              </a:ext>
            </a:extLst>
          </a:blip>
          <a:srcRect l="65714" t="11905" r="2678" b="26666"/>
          <a:stretch>
            <a:fillRect/>
          </a:stretch>
        </p:blipFill>
        <p:spPr bwMode="auto">
          <a:xfrm>
            <a:off x="23813" y="1322388"/>
            <a:ext cx="2963862" cy="3240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標題 3"/>
          <p:cNvSpPr>
            <a:spLocks noGrp="1"/>
          </p:cNvSpPr>
          <p:nvPr>
            <p:ph type="title"/>
          </p:nvPr>
        </p:nvSpPr>
        <p:spPr>
          <a:xfrm>
            <a:off x="2627313" y="188913"/>
            <a:ext cx="3752850" cy="584200"/>
          </a:xfrm>
        </p:spPr>
        <p:txBody>
          <a:bodyPr wrap="none" rtlCol="0">
            <a:sp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認識 </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Raspberry Pi 3</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5</a:t>
            </a:fld>
            <a:endParaRPr lang="zh-TW"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71550" y="1268413"/>
            <a:ext cx="4156075" cy="504825"/>
          </a:xfrm>
          <a:prstGeom prst="rect">
            <a:avLst/>
          </a:prstGeom>
        </p:spPr>
        <p:txBody>
          <a:bodyPr wrap="none">
            <a:spAutoFit/>
          </a:bodyPr>
          <a:lstStyle/>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5.</a:t>
            </a:r>
            <a:r>
              <a:rPr kumimoji="0" lang="zh-TW" altLang="en-US" sz="2000" dirty="0">
                <a:solidFill>
                  <a:schemeClr val="accent1">
                    <a:lumMod val="50000"/>
                  </a:schemeClr>
                </a:solidFill>
                <a:latin typeface="+mn-lt"/>
                <a:ea typeface="+mn-ea"/>
              </a:rPr>
              <a:t>將</a:t>
            </a:r>
            <a:r>
              <a:rPr kumimoji="0" lang="en-US" altLang="zh-TW" sz="2000" dirty="0">
                <a:solidFill>
                  <a:schemeClr val="accent1">
                    <a:lumMod val="50000"/>
                  </a:schemeClr>
                </a:solidFill>
                <a:latin typeface="+mn-lt"/>
                <a:ea typeface="+mn-ea"/>
              </a:rPr>
              <a:t>zh_TW.UTF-8</a:t>
            </a:r>
            <a:r>
              <a:rPr kumimoji="0" lang="zh-TW" altLang="en-US" sz="2000" dirty="0">
                <a:solidFill>
                  <a:schemeClr val="accent1">
                    <a:lumMod val="50000"/>
                  </a:schemeClr>
                </a:solidFill>
                <a:latin typeface="+mn-lt"/>
                <a:ea typeface="+mn-ea"/>
              </a:rPr>
              <a:t>設定為預設的</a:t>
            </a:r>
            <a:r>
              <a:rPr kumimoji="0" lang="en-US" altLang="zh-TW" sz="2000" dirty="0">
                <a:solidFill>
                  <a:schemeClr val="accent1">
                    <a:lumMod val="50000"/>
                  </a:schemeClr>
                </a:solidFill>
                <a:latin typeface="+mn-lt"/>
                <a:ea typeface="+mn-ea"/>
              </a:rPr>
              <a:t>locale</a:t>
            </a:r>
          </a:p>
        </p:txBody>
      </p:sp>
      <p:pic>
        <p:nvPicPr>
          <p:cNvPr id="39940" name="Picture 3"/>
          <p:cNvPicPr>
            <a:picLocks noChangeAspect="1" noChangeArrowheads="1"/>
          </p:cNvPicPr>
          <p:nvPr/>
        </p:nvPicPr>
        <p:blipFill>
          <a:blip r:embed="rId2">
            <a:extLst>
              <a:ext uri="{28A0092B-C50C-407E-A947-70E740481C1C}">
                <a14:useLocalDpi xmlns:a14="http://schemas.microsoft.com/office/drawing/2010/main" val="0"/>
              </a:ext>
            </a:extLst>
          </a:blip>
          <a:srcRect l="30089" t="25862" r="11340" b="15237"/>
          <a:stretch>
            <a:fillRect/>
          </a:stretch>
        </p:blipFill>
        <p:spPr bwMode="auto">
          <a:xfrm>
            <a:off x="611188" y="1916113"/>
            <a:ext cx="7142162" cy="4040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50</a:t>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71550" y="1268413"/>
            <a:ext cx="4156075" cy="504825"/>
          </a:xfrm>
          <a:prstGeom prst="rect">
            <a:avLst/>
          </a:prstGeom>
        </p:spPr>
        <p:txBody>
          <a:bodyPr wrap="none">
            <a:spAutoFit/>
          </a:bodyPr>
          <a:lstStyle/>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5.</a:t>
            </a:r>
            <a:r>
              <a:rPr kumimoji="0" lang="zh-TW" altLang="en-US" sz="2000" dirty="0">
                <a:solidFill>
                  <a:schemeClr val="accent1">
                    <a:lumMod val="50000"/>
                  </a:schemeClr>
                </a:solidFill>
                <a:latin typeface="+mn-lt"/>
                <a:ea typeface="+mn-ea"/>
              </a:rPr>
              <a:t>將</a:t>
            </a:r>
            <a:r>
              <a:rPr kumimoji="0" lang="en-US" altLang="zh-TW" sz="2000" dirty="0">
                <a:solidFill>
                  <a:schemeClr val="accent1">
                    <a:lumMod val="50000"/>
                  </a:schemeClr>
                </a:solidFill>
                <a:latin typeface="+mn-lt"/>
                <a:ea typeface="+mn-ea"/>
              </a:rPr>
              <a:t>zh_TW.UTF-8</a:t>
            </a:r>
            <a:r>
              <a:rPr kumimoji="0" lang="zh-TW" altLang="en-US" sz="2000" dirty="0">
                <a:solidFill>
                  <a:schemeClr val="accent1">
                    <a:lumMod val="50000"/>
                  </a:schemeClr>
                </a:solidFill>
                <a:latin typeface="+mn-lt"/>
                <a:ea typeface="+mn-ea"/>
              </a:rPr>
              <a:t>設定為預設的</a:t>
            </a:r>
            <a:r>
              <a:rPr kumimoji="0" lang="en-US" altLang="zh-TW" sz="2000" dirty="0">
                <a:solidFill>
                  <a:schemeClr val="accent1">
                    <a:lumMod val="50000"/>
                  </a:schemeClr>
                </a:solidFill>
                <a:latin typeface="+mn-lt"/>
                <a:ea typeface="+mn-ea"/>
              </a:rPr>
              <a:t>locale</a:t>
            </a:r>
          </a:p>
        </p:txBody>
      </p:sp>
      <p:pic>
        <p:nvPicPr>
          <p:cNvPr id="4096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0089" t="25862" r="11429" b="15079"/>
          <a:stretch>
            <a:fillRect/>
          </a:stretch>
        </p:blipFill>
        <p:spPr bwMode="auto">
          <a:xfrm>
            <a:off x="539750" y="1841500"/>
            <a:ext cx="7993063" cy="454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51</a:t>
            </a:fld>
            <a:endParaRPr lang="zh-TW"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0" y="1052513"/>
            <a:ext cx="9144000" cy="1477962"/>
          </a:xfrm>
          <a:prstGeom prst="rect">
            <a:avLst/>
          </a:prstGeom>
        </p:spPr>
        <p:txBody>
          <a:bodyPr>
            <a:spAutoFit/>
          </a:bodyPr>
          <a:lstStyle/>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6.</a:t>
            </a:r>
            <a:r>
              <a:rPr kumimoji="0" lang="zh-TW" altLang="en-US" sz="2000" dirty="0">
                <a:solidFill>
                  <a:schemeClr val="accent1">
                    <a:lumMod val="50000"/>
                  </a:schemeClr>
                </a:solidFill>
                <a:latin typeface="+mn-lt"/>
                <a:ea typeface="+mn-ea"/>
              </a:rPr>
              <a:t>安裝中文輸入法</a:t>
            </a:r>
            <a:endParaRPr kumimoji="0" lang="en-US" altLang="zh-TW" sz="2000" dirty="0">
              <a:solidFill>
                <a:schemeClr val="accent1">
                  <a:lumMod val="50000"/>
                </a:schemeClr>
              </a:solidFill>
              <a:latin typeface="+mn-lt"/>
              <a:ea typeface="+mn-ea"/>
            </a:endParaRPr>
          </a:p>
          <a:p>
            <a:pPr fontAlgn="auto">
              <a:lnSpc>
                <a:spcPct val="150000"/>
              </a:lnSpc>
              <a:spcBef>
                <a:spcPts val="0"/>
              </a:spcBef>
              <a:spcAft>
                <a:spcPts val="0"/>
              </a:spcAft>
              <a:defRPr/>
            </a:pPr>
            <a:r>
              <a:rPr kumimoji="0" lang="en-US" altLang="zh-TW" sz="2000" dirty="0" err="1">
                <a:solidFill>
                  <a:schemeClr val="accent1">
                    <a:lumMod val="50000"/>
                  </a:schemeClr>
                </a:solidFill>
                <a:latin typeface="+mn-lt"/>
                <a:ea typeface="+mn-ea"/>
              </a:rPr>
              <a:t>sudo</a:t>
            </a:r>
            <a:r>
              <a:rPr kumimoji="0" lang="en-US" altLang="zh-TW" sz="2000" dirty="0">
                <a:solidFill>
                  <a:schemeClr val="accent1">
                    <a:lumMod val="50000"/>
                  </a:schemeClr>
                </a:solidFill>
                <a:latin typeface="+mn-lt"/>
                <a:ea typeface="+mn-ea"/>
              </a:rPr>
              <a:t> apt-get install </a:t>
            </a:r>
            <a:r>
              <a:rPr kumimoji="0" lang="en-US" altLang="zh-TW" sz="2000" dirty="0" err="1">
                <a:solidFill>
                  <a:schemeClr val="accent1">
                    <a:lumMod val="50000"/>
                  </a:schemeClr>
                </a:solidFill>
                <a:latin typeface="+mn-lt"/>
                <a:ea typeface="+mn-ea"/>
              </a:rPr>
              <a:t>scim</a:t>
            </a:r>
            <a:r>
              <a:rPr kumimoji="0" lang="en-US" altLang="zh-TW" sz="2000" dirty="0">
                <a:solidFill>
                  <a:schemeClr val="accent1">
                    <a:lumMod val="50000"/>
                  </a:schemeClr>
                </a:solidFill>
                <a:latin typeface="+mn-lt"/>
                <a:ea typeface="+mn-ea"/>
              </a:rPr>
              <a:t> </a:t>
            </a:r>
            <a:r>
              <a:rPr kumimoji="0" lang="en-US" altLang="zh-TW" sz="2000" dirty="0" err="1">
                <a:solidFill>
                  <a:schemeClr val="accent1">
                    <a:lumMod val="50000"/>
                  </a:schemeClr>
                </a:solidFill>
                <a:latin typeface="+mn-lt"/>
                <a:ea typeface="+mn-ea"/>
              </a:rPr>
              <a:t>scim</a:t>
            </a:r>
            <a:r>
              <a:rPr kumimoji="0" lang="en-US" altLang="zh-TW" sz="2000" dirty="0">
                <a:solidFill>
                  <a:schemeClr val="accent1">
                    <a:lumMod val="50000"/>
                  </a:schemeClr>
                </a:solidFill>
                <a:latin typeface="+mn-lt"/>
                <a:ea typeface="+mn-ea"/>
              </a:rPr>
              <a:t>-tables-</a:t>
            </a:r>
            <a:r>
              <a:rPr kumimoji="0" lang="en-US" altLang="zh-TW" sz="2000" dirty="0" err="1">
                <a:solidFill>
                  <a:schemeClr val="accent1">
                    <a:lumMod val="50000"/>
                  </a:schemeClr>
                </a:solidFill>
                <a:latin typeface="+mn-lt"/>
                <a:ea typeface="+mn-ea"/>
              </a:rPr>
              <a:t>zh</a:t>
            </a:r>
            <a:r>
              <a:rPr kumimoji="0" lang="en-US" altLang="zh-TW" sz="2000" dirty="0">
                <a:solidFill>
                  <a:schemeClr val="accent1">
                    <a:lumMod val="50000"/>
                  </a:schemeClr>
                </a:solidFill>
                <a:latin typeface="+mn-lt"/>
                <a:ea typeface="+mn-ea"/>
              </a:rPr>
              <a:t> </a:t>
            </a:r>
            <a:r>
              <a:rPr kumimoji="0" lang="en-US" altLang="zh-TW" sz="2000" dirty="0" err="1">
                <a:solidFill>
                  <a:schemeClr val="accent1">
                    <a:lumMod val="50000"/>
                  </a:schemeClr>
                </a:solidFill>
                <a:latin typeface="+mn-lt"/>
                <a:ea typeface="+mn-ea"/>
              </a:rPr>
              <a:t>scim</a:t>
            </a:r>
            <a:r>
              <a:rPr kumimoji="0" lang="en-US" altLang="zh-TW" sz="2000" dirty="0">
                <a:solidFill>
                  <a:schemeClr val="accent1">
                    <a:lumMod val="50000"/>
                  </a:schemeClr>
                </a:solidFill>
                <a:latin typeface="+mn-lt"/>
                <a:ea typeface="+mn-ea"/>
              </a:rPr>
              <a:t>-chewing</a:t>
            </a:r>
          </a:p>
          <a:p>
            <a:pPr fontAlgn="auto">
              <a:lnSpc>
                <a:spcPct val="150000"/>
              </a:lnSpc>
              <a:spcBef>
                <a:spcPts val="0"/>
              </a:spcBef>
              <a:spcAft>
                <a:spcPts val="0"/>
              </a:spcAft>
              <a:defRPr/>
            </a:pPr>
            <a:endParaRPr kumimoji="0" lang="zh-TW" altLang="en-US" sz="2000" dirty="0">
              <a:solidFill>
                <a:schemeClr val="accent1">
                  <a:lumMod val="50000"/>
                </a:schemeClr>
              </a:solidFill>
              <a:latin typeface="+mn-lt"/>
              <a:ea typeface="+mn-ea"/>
            </a:endParaRPr>
          </a:p>
        </p:txBody>
      </p:sp>
      <p:pic>
        <p:nvPicPr>
          <p:cNvPr id="4198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9106" t="16667" r="32500" b="23810"/>
          <a:stretch>
            <a:fillRect/>
          </a:stretch>
        </p:blipFill>
        <p:spPr bwMode="auto">
          <a:xfrm>
            <a:off x="550863" y="2008188"/>
            <a:ext cx="8156575"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52</a:t>
            </a:fld>
            <a:endParaRPr lang="zh-TW"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4301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8929" t="16667" r="32233" b="23651"/>
          <a:stretch>
            <a:fillRect/>
          </a:stretch>
        </p:blipFill>
        <p:spPr bwMode="auto">
          <a:xfrm>
            <a:off x="468313" y="1776413"/>
            <a:ext cx="8321675" cy="4748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0" y="1052513"/>
            <a:ext cx="9144000" cy="504882"/>
          </a:xfrm>
          <a:prstGeom prst="rect">
            <a:avLst/>
          </a:prstGeom>
        </p:spPr>
        <p:txBody>
          <a:bodyPr>
            <a:spAutoFit/>
          </a:bodyPr>
          <a:lstStyle/>
          <a:p>
            <a:pPr fontAlgn="auto">
              <a:lnSpc>
                <a:spcPct val="150000"/>
              </a:lnSpc>
              <a:spcBef>
                <a:spcPts val="0"/>
              </a:spcBef>
              <a:spcAft>
                <a:spcPts val="0"/>
              </a:spcAft>
              <a:defRPr/>
            </a:pPr>
            <a:r>
              <a:rPr kumimoji="0" lang="en-US" altLang="zh-TW" sz="2000" dirty="0">
                <a:solidFill>
                  <a:schemeClr val="accent1">
                    <a:lumMod val="50000"/>
                  </a:schemeClr>
                </a:solidFill>
                <a:latin typeface="+mn-lt"/>
                <a:ea typeface="+mn-ea"/>
              </a:rPr>
              <a:t>6.</a:t>
            </a:r>
            <a:r>
              <a:rPr kumimoji="0" lang="zh-TW" altLang="en-US" sz="2000" dirty="0">
                <a:solidFill>
                  <a:schemeClr val="accent1">
                    <a:lumMod val="50000"/>
                  </a:schemeClr>
                </a:solidFill>
                <a:latin typeface="+mn-lt"/>
                <a:ea typeface="+mn-ea"/>
              </a:rPr>
              <a:t>安裝中文輸入法</a:t>
            </a:r>
            <a:endParaRPr kumimoji="0" lang="en-US" altLang="zh-TW" sz="2000" dirty="0">
              <a:solidFill>
                <a:schemeClr val="accent1">
                  <a:lumMod val="50000"/>
                </a:schemeClr>
              </a:solidFill>
              <a:latin typeface="+mn-lt"/>
              <a:ea typeface="+mn-ea"/>
            </a:endParaRP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53</a:t>
            </a:fld>
            <a:endParaRPr lang="zh-TW"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44035"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0089" t="25862" r="11429" b="15079"/>
          <a:stretch>
            <a:fillRect/>
          </a:stretch>
        </p:blipFill>
        <p:spPr bwMode="auto">
          <a:xfrm>
            <a:off x="539750" y="2082800"/>
            <a:ext cx="7993063" cy="3529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04813" y="1341438"/>
            <a:ext cx="1391856" cy="498663"/>
          </a:xfrm>
          <a:prstGeom prst="rect">
            <a:avLst/>
          </a:prstGeom>
        </p:spPr>
        <p:txBody>
          <a:bodyPr wrap="none">
            <a:spAutoFit/>
          </a:bodyPr>
          <a:lstStyle/>
          <a:p>
            <a:pPr fontAlgn="auto">
              <a:lnSpc>
                <a:spcPct val="150000"/>
              </a:lnSpc>
              <a:spcBef>
                <a:spcPts val="0"/>
              </a:spcBef>
              <a:spcAft>
                <a:spcPts val="0"/>
              </a:spcAft>
              <a:defRPr/>
            </a:pPr>
            <a:r>
              <a:rPr kumimoji="0" lang="en-US" altLang="zh-TW" sz="2000" i="1" dirty="0" err="1">
                <a:solidFill>
                  <a:schemeClr val="accent1">
                    <a:lumMod val="50000"/>
                  </a:schemeClr>
                </a:solidFill>
                <a:latin typeface="Times New Roman" panose="02020603050405020304" pitchFamily="18" charset="0"/>
                <a:ea typeface="+mn-ea"/>
                <a:cs typeface="Times New Roman" panose="02020603050405020304" pitchFamily="18" charset="0"/>
              </a:rPr>
              <a:t>sudo</a:t>
            </a:r>
            <a:r>
              <a:rPr kumimoji="0" lang="en-US" altLang="zh-TW" sz="2000" i="1" dirty="0">
                <a:solidFill>
                  <a:schemeClr val="accent1">
                    <a:lumMod val="50000"/>
                  </a:schemeClr>
                </a:solidFill>
                <a:latin typeface="Times New Roman" panose="02020603050405020304" pitchFamily="18" charset="0"/>
                <a:ea typeface="+mn-ea"/>
                <a:cs typeface="Times New Roman" panose="02020603050405020304" pitchFamily="18" charset="0"/>
              </a:rPr>
              <a:t> reboot</a:t>
            </a: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中文化</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l="14732" t="2856" r="22232" b="9682"/>
          <a:stretch>
            <a:fillRect/>
          </a:stretch>
        </p:blipFill>
        <p:spPr bwMode="auto">
          <a:xfrm>
            <a:off x="468313" y="1196975"/>
            <a:ext cx="8424862" cy="534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060" name="文字方塊 5"/>
          <p:cNvSpPr txBox="1">
            <a:spLocks noChangeArrowheads="1"/>
          </p:cNvSpPr>
          <p:nvPr/>
        </p:nvSpPr>
        <p:spPr bwMode="auto">
          <a:xfrm>
            <a:off x="1835150" y="4005263"/>
            <a:ext cx="4392613" cy="92392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sz="5400" b="1">
                <a:solidFill>
                  <a:srgbClr val="C00000"/>
                </a:solidFill>
              </a:rPr>
              <a:t>可以顯示中文</a:t>
            </a: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55</a:t>
            </a:fld>
            <a:endParaRPr lang="zh-TW"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40013" y="3203575"/>
            <a:ext cx="3740150" cy="585788"/>
          </a:xfrm>
        </p:spPr>
        <p:txBody>
          <a:bodyPr wrap="none" rtlCol="0">
            <a:sp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基礎環境設定</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a:t>
            </a: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時間</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56</a:t>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時間</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971550" y="1268413"/>
            <a:ext cx="2886075" cy="968375"/>
          </a:xfrm>
          <a:prstGeom prst="rect">
            <a:avLst/>
          </a:prstGeom>
        </p:spPr>
        <p:txBody>
          <a:bodyPr wrap="none">
            <a:spAutoFit/>
          </a:bodyPr>
          <a:lstStyle/>
          <a:p>
            <a:pPr marL="342900" indent="-342900" fontAlgn="auto">
              <a:lnSpc>
                <a:spcPct val="150000"/>
              </a:lnSpc>
              <a:spcBef>
                <a:spcPts val="0"/>
              </a:spcBef>
              <a:spcAft>
                <a:spcPts val="0"/>
              </a:spcAft>
              <a:buFont typeface="+mj-lt"/>
              <a:buAutoNum type="arabicPeriod"/>
              <a:defRPr/>
            </a:pPr>
            <a:r>
              <a:rPr kumimoji="0" lang="zh-TW" altLang="en-US" sz="2000" dirty="0">
                <a:solidFill>
                  <a:schemeClr val="accent1">
                    <a:lumMod val="50000"/>
                  </a:schemeClr>
                </a:solidFill>
                <a:latin typeface="+mn-lt"/>
                <a:ea typeface="+mn-ea"/>
              </a:rPr>
              <a:t>執行 </a:t>
            </a:r>
            <a:r>
              <a:rPr kumimoji="0" lang="en-US" altLang="zh-TW" sz="2000" dirty="0" err="1">
                <a:solidFill>
                  <a:schemeClr val="accent1">
                    <a:lumMod val="50000"/>
                  </a:schemeClr>
                </a:solidFill>
                <a:latin typeface="Times New Roman" panose="02020603050405020304" pitchFamily="18" charset="0"/>
                <a:ea typeface="+mn-ea"/>
                <a:cs typeface="Times New Roman" panose="02020603050405020304" pitchFamily="18" charset="0"/>
              </a:rPr>
              <a:t>sudo</a:t>
            </a:r>
            <a:r>
              <a:rPr kumimoji="0" lang="en-US" altLang="zh-TW" sz="2000" dirty="0">
                <a:solidFill>
                  <a:schemeClr val="accent1">
                    <a:lumMod val="50000"/>
                  </a:schemeClr>
                </a:solidFill>
                <a:latin typeface="Times New Roman" panose="02020603050405020304" pitchFamily="18" charset="0"/>
                <a:ea typeface="+mn-ea"/>
                <a:cs typeface="Times New Roman" panose="02020603050405020304" pitchFamily="18" charset="0"/>
              </a:rPr>
              <a:t> </a:t>
            </a:r>
            <a:r>
              <a:rPr kumimoji="0" lang="en-US" altLang="zh-TW" sz="2000" dirty="0" err="1">
                <a:solidFill>
                  <a:schemeClr val="accent1">
                    <a:lumMod val="50000"/>
                  </a:schemeClr>
                </a:solidFill>
                <a:latin typeface="Times New Roman" panose="02020603050405020304" pitchFamily="18" charset="0"/>
                <a:ea typeface="+mn-ea"/>
                <a:cs typeface="Times New Roman" panose="02020603050405020304" pitchFamily="18" charset="0"/>
              </a:rPr>
              <a:t>raspi-config</a:t>
            </a:r>
            <a:endParaRPr kumimoji="0" lang="en-US" altLang="zh-TW" sz="2000" dirty="0">
              <a:solidFill>
                <a:schemeClr val="accent1">
                  <a:lumMod val="50000"/>
                </a:schemeClr>
              </a:solidFill>
              <a:latin typeface="Times New Roman" panose="02020603050405020304" pitchFamily="18" charset="0"/>
              <a:ea typeface="+mn-ea"/>
              <a:cs typeface="Times New Roman" panose="02020603050405020304" pitchFamily="18" charset="0"/>
            </a:endParaRPr>
          </a:p>
          <a:p>
            <a:pPr fontAlgn="auto">
              <a:lnSpc>
                <a:spcPct val="150000"/>
              </a:lnSpc>
              <a:spcBef>
                <a:spcPts val="0"/>
              </a:spcBef>
              <a:spcAft>
                <a:spcPts val="0"/>
              </a:spcAft>
              <a:defRPr/>
            </a:pPr>
            <a:endParaRPr kumimoji="0" lang="zh-TW" altLang="en-US" sz="2000" dirty="0">
              <a:solidFill>
                <a:schemeClr val="accent1">
                  <a:lumMod val="50000"/>
                </a:schemeClr>
              </a:solidFill>
              <a:latin typeface="+mn-lt"/>
              <a:ea typeface="+mn-ea"/>
            </a:endParaRPr>
          </a:p>
        </p:txBody>
      </p:sp>
      <p:pic>
        <p:nvPicPr>
          <p:cNvPr id="4710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8929" t="24127" r="12500" b="16666"/>
          <a:stretch>
            <a:fillRect/>
          </a:stretch>
        </p:blipFill>
        <p:spPr bwMode="auto">
          <a:xfrm>
            <a:off x="568325" y="1844675"/>
            <a:ext cx="8180388" cy="465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57</a:t>
            </a:fld>
            <a:endParaRPr lang="zh-TW"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時間</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l="33929" t="20795" r="6161" b="19841"/>
          <a:stretch>
            <a:fillRect/>
          </a:stretch>
        </p:blipFill>
        <p:spPr bwMode="auto">
          <a:xfrm>
            <a:off x="323850" y="1341438"/>
            <a:ext cx="8526463" cy="4751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58</a:t>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時間</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val="0"/>
              </a:ext>
            </a:extLst>
          </a:blip>
          <a:srcRect l="34464" t="21111" r="5893" b="19524"/>
          <a:stretch>
            <a:fillRect/>
          </a:stretch>
        </p:blipFill>
        <p:spPr bwMode="auto">
          <a:xfrm>
            <a:off x="161925" y="1412875"/>
            <a:ext cx="8874125" cy="496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59</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zh-TW" b="1" dirty="0">
                <a:solidFill>
                  <a:schemeClr val="tx2">
                    <a:lumMod val="50000"/>
                  </a:schemeClr>
                </a:solidFill>
                <a:latin typeface="Times New Roman" panose="02020603050405020304" pitchFamily="18" charset="0"/>
                <a:ea typeface="+mn-ea"/>
                <a:cs typeface="Times New Roman" panose="02020603050405020304" pitchFamily="18" charset="0"/>
              </a:rPr>
              <a:t>認識</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 Raspberry Pi 3</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557338"/>
            <a:ext cx="9063038" cy="493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6</a:t>
            </a:fld>
            <a:endParaRPr lang="zh-TW"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時間</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l="34196" t="20795" r="6250" b="19524"/>
          <a:stretch>
            <a:fillRect/>
          </a:stretch>
        </p:blipFill>
        <p:spPr bwMode="auto">
          <a:xfrm>
            <a:off x="323850" y="1484313"/>
            <a:ext cx="8558213" cy="482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時間</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l="34286" t="20795" r="6161" b="19524"/>
          <a:stretch>
            <a:fillRect/>
          </a:stretch>
        </p:blipFill>
        <p:spPr bwMode="auto">
          <a:xfrm>
            <a:off x="350838" y="1341438"/>
            <a:ext cx="8685212"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時間</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52227"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4286" t="20795" r="6161" b="19524"/>
          <a:stretch>
            <a:fillRect/>
          </a:stretch>
        </p:blipFill>
        <p:spPr bwMode="auto">
          <a:xfrm>
            <a:off x="179388" y="1412875"/>
            <a:ext cx="8813800" cy="496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62</a:t>
            </a:fld>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時間</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l="34375" t="20952" r="6071" b="19524"/>
          <a:stretch>
            <a:fillRect/>
          </a:stretch>
        </p:blipFill>
        <p:spPr bwMode="auto">
          <a:xfrm>
            <a:off x="107950" y="1341438"/>
            <a:ext cx="8964613" cy="504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63</a:t>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435225" y="3203575"/>
            <a:ext cx="4149725" cy="585788"/>
          </a:xfrm>
        </p:spPr>
        <p:txBody>
          <a:bodyPr wrap="none" rtlCol="0">
            <a:spAutoFit/>
          </a:bodyPr>
          <a:lstStyle/>
          <a:p>
            <a:pPr fontAlgn="auto">
              <a:spcAft>
                <a:spcPts val="0"/>
              </a:spcAft>
              <a:defRPr/>
            </a:pP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基礎環境設定</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a:t>
            </a: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開關機</a:t>
            </a: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64</a:t>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開關機</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467543" y="1773238"/>
            <a:ext cx="8064897" cy="2800767"/>
          </a:xfrm>
          <a:prstGeom prst="rect">
            <a:avLst/>
          </a:prstGeom>
        </p:spPr>
        <p:txBody>
          <a:bodyPr wrap="square">
            <a:spAutoFit/>
          </a:bodyPr>
          <a:lstStyle/>
          <a:p>
            <a:pPr marL="285750" indent="-285750" fontAlgn="auto">
              <a:spcBef>
                <a:spcPts val="0"/>
              </a:spcBef>
              <a:spcAft>
                <a:spcPts val="0"/>
              </a:spcAft>
              <a:buFont typeface="Wingdings" panose="05000000000000000000" pitchFamily="2" charset="2"/>
              <a:buChar char="p"/>
              <a:defRPr/>
            </a:pPr>
            <a:r>
              <a:rPr kumimoji="0" lang="zh-TW" altLang="en-US" sz="2200" dirty="0">
                <a:latin typeface="+mn-lt"/>
                <a:ea typeface="+mn-ea"/>
              </a:rPr>
              <a:t>如果</a:t>
            </a:r>
            <a:r>
              <a:rPr kumimoji="0" lang="en-US" altLang="zh-TW" sz="2200" dirty="0">
                <a:latin typeface="+mn-lt"/>
                <a:ea typeface="+mn-ea"/>
              </a:rPr>
              <a:t>Raspberry PI</a:t>
            </a:r>
            <a:r>
              <a:rPr kumimoji="0" lang="zh-TW" altLang="en-US" sz="2200" dirty="0">
                <a:latin typeface="+mn-lt"/>
                <a:ea typeface="+mn-ea"/>
              </a:rPr>
              <a:t>不正常關機，容易讓</a:t>
            </a:r>
            <a:r>
              <a:rPr kumimoji="0" lang="en-US" altLang="zh-TW" sz="2200" dirty="0">
                <a:latin typeface="+mn-lt"/>
                <a:ea typeface="+mn-ea"/>
              </a:rPr>
              <a:t>OS</a:t>
            </a:r>
            <a:r>
              <a:rPr kumimoji="0" lang="zh-TW" altLang="en-US" sz="2200" dirty="0">
                <a:latin typeface="+mn-lt"/>
                <a:ea typeface="+mn-ea"/>
              </a:rPr>
              <a:t>損毀而開不了機，然而，</a:t>
            </a:r>
            <a:r>
              <a:rPr kumimoji="0" lang="en-US" altLang="zh-TW" sz="2200" dirty="0">
                <a:latin typeface="+mn-lt"/>
                <a:ea typeface="+mn-ea"/>
              </a:rPr>
              <a:t>Raspberry PI</a:t>
            </a:r>
            <a:r>
              <a:rPr kumimoji="0" lang="zh-TW" altLang="en-US" sz="2200" dirty="0">
                <a:latin typeface="+mn-lt"/>
                <a:ea typeface="+mn-ea"/>
              </a:rPr>
              <a:t>並沒有關機的開關，只有電源的接頭，如果在</a:t>
            </a:r>
            <a:r>
              <a:rPr kumimoji="0" lang="en-US" altLang="zh-TW" sz="2200" dirty="0">
                <a:latin typeface="+mn-lt"/>
                <a:ea typeface="+mn-ea"/>
              </a:rPr>
              <a:t>Raspberry PI</a:t>
            </a:r>
            <a:r>
              <a:rPr kumimoji="0" lang="zh-TW" altLang="en-US" sz="2200" dirty="0">
                <a:latin typeface="+mn-lt"/>
                <a:ea typeface="+mn-ea"/>
              </a:rPr>
              <a:t>的作業系統運作的狀況下直接把電源拔掉，容易損毀</a:t>
            </a:r>
            <a:r>
              <a:rPr kumimoji="0" lang="en-US" altLang="zh-TW" sz="2200" dirty="0">
                <a:latin typeface="+mn-lt"/>
                <a:ea typeface="+mn-ea"/>
              </a:rPr>
              <a:t>Raspberry PI</a:t>
            </a:r>
            <a:r>
              <a:rPr kumimoji="0" lang="zh-TW" altLang="en-US" sz="2200" dirty="0">
                <a:latin typeface="+mn-lt"/>
                <a:ea typeface="+mn-ea"/>
              </a:rPr>
              <a:t>的作業系統。</a:t>
            </a:r>
            <a:endParaRPr kumimoji="0" lang="en-US" altLang="zh-TW" sz="2200" dirty="0">
              <a:latin typeface="+mn-lt"/>
              <a:ea typeface="+mn-ea"/>
            </a:endParaRPr>
          </a:p>
          <a:p>
            <a:pPr fontAlgn="auto">
              <a:spcBef>
                <a:spcPts val="0"/>
              </a:spcBef>
              <a:spcAft>
                <a:spcPts val="0"/>
              </a:spcAft>
              <a:defRPr/>
            </a:pPr>
            <a:endParaRPr kumimoji="0" lang="zh-TW" altLang="en-US" sz="2200" dirty="0">
              <a:latin typeface="+mn-lt"/>
              <a:ea typeface="+mn-ea"/>
            </a:endParaRPr>
          </a:p>
          <a:p>
            <a:pPr marL="285750" indent="-285750" fontAlgn="auto">
              <a:spcBef>
                <a:spcPts val="0"/>
              </a:spcBef>
              <a:spcAft>
                <a:spcPts val="0"/>
              </a:spcAft>
              <a:buFont typeface="Wingdings" panose="05000000000000000000" pitchFamily="2" charset="2"/>
              <a:buChar char="p"/>
              <a:defRPr/>
            </a:pPr>
            <a:r>
              <a:rPr kumimoji="0" lang="zh-TW" altLang="en-US" sz="2200" dirty="0">
                <a:latin typeface="+mn-lt"/>
                <a:ea typeface="+mn-ea"/>
              </a:rPr>
              <a:t>正常的關機時則必在命令模式下去下指令，讓</a:t>
            </a:r>
            <a:r>
              <a:rPr kumimoji="0" lang="en-US" altLang="zh-TW" sz="2200" dirty="0">
                <a:latin typeface="+mn-lt"/>
                <a:ea typeface="+mn-ea"/>
              </a:rPr>
              <a:t>Raspberry PI</a:t>
            </a:r>
            <a:r>
              <a:rPr kumimoji="0" lang="zh-TW" altLang="en-US" sz="2200" dirty="0">
                <a:latin typeface="+mn-lt"/>
                <a:ea typeface="+mn-ea"/>
              </a:rPr>
              <a:t>來作關機的動作，</a:t>
            </a:r>
            <a:endParaRPr kumimoji="0" lang="en-US" altLang="zh-TW" sz="2200" dirty="0">
              <a:latin typeface="+mn-lt"/>
              <a:ea typeface="+mn-ea"/>
            </a:endParaRPr>
          </a:p>
          <a:p>
            <a:pPr fontAlgn="auto">
              <a:spcBef>
                <a:spcPts val="0"/>
              </a:spcBef>
              <a:spcAft>
                <a:spcPts val="0"/>
              </a:spcAft>
              <a:defRPr/>
            </a:pPr>
            <a:r>
              <a:rPr kumimoji="0" lang="zh-TW" altLang="en-US" sz="2200" dirty="0">
                <a:latin typeface="+mn-lt"/>
                <a:ea typeface="+mn-ea"/>
              </a:rPr>
              <a:t>     指令為： </a:t>
            </a:r>
            <a:r>
              <a:rPr kumimoji="0" lang="en-US" altLang="zh-TW" sz="2200" dirty="0">
                <a:latin typeface="+mn-lt"/>
                <a:ea typeface="+mn-ea"/>
              </a:rPr>
              <a:t>#</a:t>
            </a:r>
            <a:r>
              <a:rPr kumimoji="0" lang="en-US" altLang="zh-TW" sz="2200" dirty="0"/>
              <a:t>Shutdown -h now </a:t>
            </a:r>
            <a:r>
              <a:rPr kumimoji="0" lang="zh-TW" altLang="en-US" sz="2200" dirty="0">
                <a:latin typeface="+mn-lt"/>
                <a:ea typeface="+mn-ea"/>
              </a:rPr>
              <a:t>或 </a:t>
            </a:r>
            <a:r>
              <a:rPr kumimoji="0" lang="en-US" altLang="zh-TW" sz="2200" dirty="0">
                <a:latin typeface="+mn-lt"/>
                <a:ea typeface="+mn-ea"/>
              </a:rPr>
              <a:t>#</a:t>
            </a:r>
            <a:r>
              <a:rPr kumimoji="0" lang="en-US" altLang="zh-TW" sz="2200" dirty="0" err="1">
                <a:latin typeface="+mn-lt"/>
                <a:ea typeface="+mn-ea"/>
              </a:rPr>
              <a:t>poweroff</a:t>
            </a:r>
            <a:endParaRPr kumimoji="0" lang="en-US" altLang="zh-TW" sz="2200" dirty="0">
              <a:latin typeface="+mn-lt"/>
              <a:ea typeface="+mn-ea"/>
            </a:endParaRPr>
          </a:p>
        </p:txBody>
      </p:sp>
      <p:sp>
        <p:nvSpPr>
          <p:cNvPr id="55300" name="矩形 3"/>
          <p:cNvSpPr>
            <a:spLocks noChangeArrowheads="1"/>
          </p:cNvSpPr>
          <p:nvPr/>
        </p:nvSpPr>
        <p:spPr bwMode="auto">
          <a:xfrm>
            <a:off x="250825" y="5373688"/>
            <a:ext cx="71294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a:t>參考資料： </a:t>
            </a:r>
            <a:r>
              <a:rPr kumimoji="0" lang="en-US" altLang="zh-TW">
                <a:hlinkClick r:id="rId2"/>
              </a:rPr>
              <a:t>http://www.gonet.idv.tw/TjBlog/ArticleForm?ID=347</a:t>
            </a:r>
            <a:endParaRPr kumimoji="0" lang="en-US" altLang="zh-TW"/>
          </a:p>
          <a:p>
            <a:endParaRPr kumimoji="0" lang="zh-TW" altLang="en-US"/>
          </a:p>
        </p:txBody>
      </p:sp>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540125" y="3203575"/>
            <a:ext cx="1939925" cy="585788"/>
          </a:xfrm>
        </p:spPr>
        <p:txBody>
          <a:bodyPr wrap="none" rtlCol="0">
            <a:spAutoFit/>
          </a:bodyPr>
          <a:lstStyle/>
          <a:p>
            <a:pPr fontAlgn="auto">
              <a:spcAft>
                <a:spcPts val="0"/>
              </a:spcAft>
              <a:defRPr/>
            </a:pP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SD</a:t>
            </a: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卡擴充</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1"/>
            <a:ext cx="2314600" cy="388640"/>
          </a:xfrm>
        </p:spPr>
        <p:txBody>
          <a:bodyPr/>
          <a:lstStyle/>
          <a:p>
            <a:pPr marL="0" indent="0">
              <a:buNone/>
            </a:pPr>
            <a:r>
              <a:rPr lang="zh-TW" altLang="en-US" sz="1800" dirty="0"/>
              <a:t>查看空間大小</a:t>
            </a:r>
            <a:r>
              <a:rPr lang="en-US" altLang="zh-TW" sz="1800" dirty="0"/>
              <a:t>:</a:t>
            </a:r>
            <a:r>
              <a:rPr lang="en-US" altLang="zh-TW" sz="1800" i="1" dirty="0" err="1"/>
              <a:t>df</a:t>
            </a:r>
            <a:r>
              <a:rPr lang="en-US" altLang="zh-TW" sz="1800" i="1" dirty="0"/>
              <a:t> -</a:t>
            </a:r>
            <a:r>
              <a:rPr lang="en-US" altLang="zh-TW" sz="1800" i="1" dirty="0" err="1"/>
              <a:t>Bm</a:t>
            </a:r>
            <a:endParaRPr lang="zh-TW" altLang="en-US" sz="1800"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4925" y="2612920"/>
            <a:ext cx="91440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0" y="2996952"/>
            <a:ext cx="9074150" cy="2169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67</a:t>
            </a:fld>
            <a:endParaRPr lang="zh-TW" altLang="en-US"/>
          </a:p>
        </p:txBody>
      </p:sp>
      <p:sp>
        <p:nvSpPr>
          <p:cNvPr id="7" name="標題 3"/>
          <p:cNvSpPr>
            <a:spLocks noGrp="1"/>
          </p:cNvSpPr>
          <p:nvPr>
            <p:ph type="title"/>
          </p:nvPr>
        </p:nvSpPr>
        <p:spPr>
          <a:xfrm>
            <a:off x="3334925" y="261154"/>
            <a:ext cx="2350323" cy="584775"/>
          </a:xfrm>
        </p:spPr>
        <p:txBody>
          <a:bodyPr wrap="none" rtlCol="0">
            <a:spAutoFit/>
          </a:bodyPr>
          <a:lstStyle/>
          <a:p>
            <a:pPr fontAlgn="auto">
              <a:spcAft>
                <a:spcPts val="0"/>
              </a:spcAft>
              <a:defRPr/>
            </a:pPr>
            <a:r>
              <a:rPr lang="en-US" altLang="zh-TW" sz="3200" b="1" dirty="0">
                <a:solidFill>
                  <a:schemeClr val="accent1">
                    <a:lumMod val="75000"/>
                  </a:schemeClr>
                </a:solidFill>
                <a:latin typeface="Times New Roman" panose="02020603050405020304" pitchFamily="18" charset="0"/>
                <a:cs typeface="Times New Roman" panose="02020603050405020304" pitchFamily="18" charset="0"/>
              </a:rPr>
              <a:t>SD</a:t>
            </a:r>
            <a:r>
              <a:rPr lang="zh-TW" altLang="en-US" sz="3200" b="1" dirty="0">
                <a:solidFill>
                  <a:schemeClr val="accent1">
                    <a:lumMod val="75000"/>
                  </a:schemeClr>
                </a:solidFill>
                <a:latin typeface="Times New Roman" panose="02020603050405020304" pitchFamily="18" charset="0"/>
                <a:cs typeface="Times New Roman" panose="02020603050405020304" pitchFamily="18" charset="0"/>
              </a:rPr>
              <a:t>卡擴充前</a:t>
            </a:r>
            <a:endParaRPr lang="zh-TW" altLang="en-US" sz="3200" dirty="0">
              <a:solidFill>
                <a:schemeClr val="accent1">
                  <a:lumMod val="75000"/>
                </a:schemeClr>
              </a:solidFill>
            </a:endParaRPr>
          </a:p>
        </p:txBody>
      </p:sp>
    </p:spTree>
    <p:extLst>
      <p:ext uri="{BB962C8B-B14F-4D97-AF65-F5344CB8AC3E}">
        <p14:creationId xmlns:p14="http://schemas.microsoft.com/office/powerpoint/2010/main" val="2334870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SD</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卡擴充</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l="1176" t="3175" r="38393" b="37778"/>
          <a:stretch>
            <a:fillRect/>
          </a:stretch>
        </p:blipFill>
        <p:spPr bwMode="auto">
          <a:xfrm>
            <a:off x="323850" y="1065213"/>
            <a:ext cx="8362950" cy="459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661" t="39206" r="51492" b="35086"/>
          <a:stretch>
            <a:fillRect/>
          </a:stretch>
        </p:blipFill>
        <p:spPr bwMode="auto">
          <a:xfrm>
            <a:off x="0" y="3501008"/>
            <a:ext cx="9096375" cy="293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4925" y="4059386"/>
            <a:ext cx="9074150" cy="288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59397" name="矩形 6"/>
          <p:cNvSpPr>
            <a:spLocks noChangeArrowheads="1"/>
          </p:cNvSpPr>
          <p:nvPr/>
        </p:nvSpPr>
        <p:spPr bwMode="auto">
          <a:xfrm>
            <a:off x="34925" y="3214935"/>
            <a:ext cx="23768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dirty="0"/>
              <a:t>查看空間大小</a:t>
            </a:r>
            <a:r>
              <a:rPr kumimoji="0" lang="en-US" altLang="zh-TW" dirty="0"/>
              <a:t>:</a:t>
            </a:r>
            <a:r>
              <a:rPr kumimoji="0" lang="en-US" altLang="zh-TW" i="1" dirty="0" err="1"/>
              <a:t>df</a:t>
            </a:r>
            <a:r>
              <a:rPr kumimoji="0" lang="en-US" altLang="zh-TW" i="1" dirty="0"/>
              <a:t> -</a:t>
            </a:r>
            <a:r>
              <a:rPr kumimoji="0" lang="en-US" altLang="zh-TW" i="1" dirty="0" err="1"/>
              <a:t>Bm</a:t>
            </a:r>
            <a:endParaRPr kumimoji="0" lang="zh-TW" altLang="en-US" dirty="0"/>
          </a:p>
        </p:txBody>
      </p:sp>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69</a:t>
            </a:fld>
            <a:endParaRPr lang="zh-TW" altLang="en-US"/>
          </a:p>
        </p:txBody>
      </p:sp>
      <p:pic>
        <p:nvPicPr>
          <p:cNvPr id="7" name="Picture 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4925" y="1196752"/>
            <a:ext cx="91440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0" y="1580784"/>
            <a:ext cx="9074150" cy="2169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10" name="標題 3"/>
          <p:cNvSpPr>
            <a:spLocks noGrp="1"/>
          </p:cNvSpPr>
          <p:nvPr>
            <p:ph type="title"/>
          </p:nvPr>
        </p:nvSpPr>
        <p:spPr>
          <a:xfrm>
            <a:off x="3334924" y="261154"/>
            <a:ext cx="2350323" cy="584775"/>
          </a:xfrm>
        </p:spPr>
        <p:txBody>
          <a:bodyPr wrap="none" rtlCol="0">
            <a:spAutoFit/>
          </a:bodyPr>
          <a:lstStyle/>
          <a:p>
            <a:pPr fontAlgn="auto">
              <a:spcAft>
                <a:spcPts val="0"/>
              </a:spcAft>
              <a:defRPr/>
            </a:pPr>
            <a:r>
              <a:rPr lang="en-US" altLang="zh-TW" sz="3200" b="1" dirty="0">
                <a:solidFill>
                  <a:schemeClr val="accent1">
                    <a:lumMod val="75000"/>
                  </a:schemeClr>
                </a:solidFill>
                <a:latin typeface="Times New Roman" panose="02020603050405020304" pitchFamily="18" charset="0"/>
                <a:cs typeface="Times New Roman" panose="02020603050405020304" pitchFamily="18" charset="0"/>
              </a:rPr>
              <a:t>SD</a:t>
            </a:r>
            <a:r>
              <a:rPr lang="zh-TW" altLang="en-US" sz="3200" b="1" dirty="0">
                <a:solidFill>
                  <a:schemeClr val="accent1">
                    <a:lumMod val="75000"/>
                  </a:schemeClr>
                </a:solidFill>
                <a:latin typeface="Times New Roman" panose="02020603050405020304" pitchFamily="18" charset="0"/>
                <a:cs typeface="Times New Roman" panose="02020603050405020304" pitchFamily="18" charset="0"/>
              </a:rPr>
              <a:t>卡擴充後</a:t>
            </a:r>
            <a:endParaRPr lang="zh-TW" altLang="en-US" sz="3200" dirty="0">
              <a:solidFill>
                <a:schemeClr val="accent1">
                  <a:lumMod val="7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zh-TW" b="1" dirty="0">
                <a:solidFill>
                  <a:schemeClr val="tx2">
                    <a:lumMod val="50000"/>
                  </a:schemeClr>
                </a:solidFill>
                <a:latin typeface="Times New Roman" panose="02020603050405020304" pitchFamily="18" charset="0"/>
                <a:ea typeface="+mn-ea"/>
                <a:cs typeface="Times New Roman" panose="02020603050405020304" pitchFamily="18" charset="0"/>
              </a:rPr>
              <a:t>認識</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 Raspberry Pi 3</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92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8775"/>
            <a:ext cx="9118600" cy="427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7</a:t>
            </a:fld>
            <a:endParaRPr lang="zh-TW"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741613" y="3203575"/>
            <a:ext cx="3536950" cy="585788"/>
          </a:xfrm>
        </p:spPr>
        <p:txBody>
          <a:bodyPr wrap="none" rtlCol="0">
            <a:spAutoFit/>
          </a:bodyPr>
          <a:lstStyle/>
          <a:p>
            <a:pPr fontAlgn="auto">
              <a:spcAft>
                <a:spcPts val="0"/>
              </a:spcAft>
              <a:defRPr/>
            </a:pP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VNC</a:t>
            </a: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圖形介面顯示</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66563" name="矩形 3"/>
          <p:cNvSpPr>
            <a:spLocks noChangeArrowheads="1"/>
          </p:cNvSpPr>
          <p:nvPr/>
        </p:nvSpPr>
        <p:spPr bwMode="auto">
          <a:xfrm>
            <a:off x="250825" y="6191250"/>
            <a:ext cx="71294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a:t>參考資料： </a:t>
            </a:r>
            <a:r>
              <a:rPr kumimoji="0" lang="en-US" altLang="zh-TW">
                <a:hlinkClick r:id="rId2"/>
              </a:rPr>
              <a:t>http://www.gonet.idv.tw/TjBlog/ArticleForm?ID=347</a:t>
            </a:r>
            <a:endParaRPr kumimoji="0" lang="en-US" altLang="zh-TW"/>
          </a:p>
          <a:p>
            <a:endParaRPr kumimoji="0" lang="zh-TW" altLang="en-US"/>
          </a:p>
        </p:txBody>
      </p:sp>
      <p:sp>
        <p:nvSpPr>
          <p:cNvPr id="3" name="Rectangle 1"/>
          <p:cNvSpPr>
            <a:spLocks noChangeArrowheads="1"/>
          </p:cNvSpPr>
          <p:nvPr/>
        </p:nvSpPr>
        <p:spPr bwMode="auto">
          <a:xfrm>
            <a:off x="247650" y="1700213"/>
            <a:ext cx="8572500" cy="240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228600" indent="-228600">
              <a:lnSpc>
                <a:spcPct val="150000"/>
              </a:lnSpc>
              <a:buFont typeface="+mj-lt"/>
              <a:buAutoNum type="arabicPeriod"/>
              <a:defRPr/>
            </a:pPr>
            <a:r>
              <a:rPr lang="zh-TW" altLang="en-US" sz="2000" b="1" dirty="0">
                <a:solidFill>
                  <a:schemeClr val="accent1">
                    <a:lumMod val="50000"/>
                  </a:schemeClr>
                </a:solidFill>
                <a:latin typeface="Times New Roman" panose="02020603050405020304" pitchFamily="18" charset="0"/>
                <a:cs typeface="Times New Roman" panose="02020603050405020304" pitchFamily="18" charset="0"/>
              </a:rPr>
              <a:t>在</a:t>
            </a:r>
            <a:r>
              <a:rPr lang="en-US" altLang="zh-TW" sz="2000" b="1" dirty="0">
                <a:solidFill>
                  <a:schemeClr val="accent1">
                    <a:lumMod val="50000"/>
                  </a:schemeClr>
                </a:solidFill>
                <a:latin typeface="Times New Roman" panose="02020603050405020304" pitchFamily="18" charset="0"/>
                <a:cs typeface="Times New Roman" panose="02020603050405020304" pitchFamily="18" charset="0"/>
              </a:rPr>
              <a:t>Pi</a:t>
            </a:r>
            <a:r>
              <a:rPr lang="zh-TW" altLang="en-US" sz="2000" b="1" dirty="0">
                <a:solidFill>
                  <a:schemeClr val="accent1">
                    <a:lumMod val="50000"/>
                  </a:schemeClr>
                </a:solidFill>
                <a:latin typeface="Times New Roman" panose="02020603050405020304" pitchFamily="18" charset="0"/>
                <a:cs typeface="Times New Roman" panose="02020603050405020304" pitchFamily="18" charset="0"/>
              </a:rPr>
              <a:t>上安裝 </a:t>
            </a:r>
            <a:r>
              <a:rPr lang="en-US" altLang="zh-TW" sz="2000" b="1" dirty="0" err="1">
                <a:solidFill>
                  <a:schemeClr val="accent1">
                    <a:lumMod val="50000"/>
                  </a:schemeClr>
                </a:solidFill>
                <a:latin typeface="Times New Roman" panose="02020603050405020304" pitchFamily="18" charset="0"/>
                <a:cs typeface="Times New Roman" panose="02020603050405020304" pitchFamily="18" charset="0"/>
              </a:rPr>
              <a:t>VNCsever</a:t>
            </a:r>
            <a:r>
              <a:rPr lang="en-US" altLang="zh-TW" sz="2000" b="1" dirty="0">
                <a:solidFill>
                  <a:schemeClr val="accent1">
                    <a:lumMod val="50000"/>
                  </a:schemeClr>
                </a:solidFill>
                <a:latin typeface="Times New Roman" panose="02020603050405020304" pitchFamily="18" charset="0"/>
                <a:cs typeface="Times New Roman" panose="02020603050405020304" pitchFamily="18" charset="0"/>
              </a:rPr>
              <a:t>   </a:t>
            </a:r>
          </a:p>
          <a:p>
            <a:pPr marL="228600" indent="-228600">
              <a:lnSpc>
                <a:spcPct val="150000"/>
              </a:lnSpc>
              <a:buFont typeface="+mj-lt"/>
              <a:buAutoNum type="arabicPeriod"/>
              <a:defRPr/>
            </a:pPr>
            <a:r>
              <a:rPr lang="zh-TW" altLang="zh-TW" sz="2000" b="1" i="1" dirty="0">
                <a:solidFill>
                  <a:schemeClr val="accent1">
                    <a:lumMod val="50000"/>
                  </a:schemeClr>
                </a:solidFill>
                <a:latin typeface="Times New Roman" panose="02020603050405020304" pitchFamily="18" charset="0"/>
                <a:cs typeface="Times New Roman" panose="02020603050405020304" pitchFamily="18" charset="0"/>
              </a:rPr>
              <a:t>sudo apt-get install tightvncserver</a:t>
            </a:r>
            <a:endParaRPr lang="en-US" altLang="zh-TW" sz="2000" b="1" i="1" dirty="0">
              <a:solidFill>
                <a:schemeClr val="accent1">
                  <a:lumMod val="50000"/>
                </a:schemeClr>
              </a:solidFill>
              <a:latin typeface="Times New Roman" panose="02020603050405020304" pitchFamily="18" charset="0"/>
              <a:cs typeface="Times New Roman" panose="02020603050405020304" pitchFamily="18" charset="0"/>
            </a:endParaRPr>
          </a:p>
          <a:p>
            <a:pPr marL="228600" indent="-228600">
              <a:lnSpc>
                <a:spcPct val="150000"/>
              </a:lnSpc>
              <a:buFont typeface="+mj-lt"/>
              <a:buAutoNum type="arabicPeriod"/>
              <a:defRPr/>
            </a:pPr>
            <a:r>
              <a:rPr lang="zh-TW" altLang="en-US" sz="2000" b="1" dirty="0">
                <a:solidFill>
                  <a:schemeClr val="accent1">
                    <a:lumMod val="50000"/>
                  </a:schemeClr>
                </a:solidFill>
                <a:latin typeface="Times New Roman" panose="02020603050405020304" pitchFamily="18" charset="0"/>
                <a:cs typeface="Times New Roman" panose="02020603050405020304" pitchFamily="18" charset="0"/>
              </a:rPr>
              <a:t>啟動 </a:t>
            </a:r>
            <a:r>
              <a:rPr lang="en-US" altLang="zh-TW" sz="2000" b="1" dirty="0">
                <a:solidFill>
                  <a:schemeClr val="accent1">
                    <a:lumMod val="50000"/>
                  </a:schemeClr>
                </a:solidFill>
                <a:latin typeface="Times New Roman" panose="02020603050405020304" pitchFamily="18" charset="0"/>
                <a:cs typeface="Times New Roman" panose="02020603050405020304" pitchFamily="18" charset="0"/>
              </a:rPr>
              <a:t>VNC server</a:t>
            </a:r>
            <a:r>
              <a:rPr lang="zh-TW" altLang="en-US" sz="2000" b="1" dirty="0">
                <a:solidFill>
                  <a:schemeClr val="accent1">
                    <a:lumMod val="50000"/>
                  </a:schemeClr>
                </a:solidFill>
                <a:latin typeface="Times New Roman" panose="02020603050405020304" pitchFamily="18" charset="0"/>
                <a:cs typeface="Times New Roman" panose="02020603050405020304" pitchFamily="18" charset="0"/>
              </a:rPr>
              <a:t>。若加上 </a:t>
            </a:r>
            <a:r>
              <a:rPr lang="en-US" altLang="zh-TW" sz="2000" b="1" dirty="0" err="1">
                <a:solidFill>
                  <a:schemeClr val="accent1">
                    <a:lumMod val="50000"/>
                  </a:schemeClr>
                </a:solidFill>
                <a:latin typeface="Times New Roman" panose="02020603050405020304" pitchFamily="18" charset="0"/>
                <a:cs typeface="Times New Roman" panose="02020603050405020304" pitchFamily="18" charset="0"/>
              </a:rPr>
              <a:t>sudo</a:t>
            </a:r>
            <a:r>
              <a:rPr lang="en-US" altLang="zh-TW" sz="2000" b="1" dirty="0">
                <a:solidFill>
                  <a:schemeClr val="accent1">
                    <a:lumMod val="50000"/>
                  </a:schemeClr>
                </a:solidFill>
                <a:latin typeface="Times New Roman" panose="02020603050405020304" pitchFamily="18" charset="0"/>
                <a:cs typeface="Times New Roman" panose="02020603050405020304" pitchFamily="18" charset="0"/>
              </a:rPr>
              <a:t> </a:t>
            </a:r>
            <a:r>
              <a:rPr lang="zh-TW" altLang="en-US" sz="2000" b="1" dirty="0">
                <a:solidFill>
                  <a:schemeClr val="accent1">
                    <a:lumMod val="50000"/>
                  </a:schemeClr>
                </a:solidFill>
                <a:latin typeface="Times New Roman" panose="02020603050405020304" pitchFamily="18" charset="0"/>
                <a:cs typeface="Times New Roman" panose="02020603050405020304" pitchFamily="18" charset="0"/>
              </a:rPr>
              <a:t>則表示以 </a:t>
            </a:r>
            <a:r>
              <a:rPr lang="en-US" altLang="zh-TW" sz="2000" b="1" dirty="0">
                <a:solidFill>
                  <a:schemeClr val="accent1">
                    <a:lumMod val="50000"/>
                  </a:schemeClr>
                </a:solidFill>
                <a:latin typeface="Times New Roman" panose="02020603050405020304" pitchFamily="18" charset="0"/>
                <a:cs typeface="Times New Roman" panose="02020603050405020304" pitchFamily="18" charset="0"/>
              </a:rPr>
              <a:t>root </a:t>
            </a:r>
            <a:r>
              <a:rPr lang="zh-TW" altLang="en-US" sz="2000" b="1" dirty="0">
                <a:solidFill>
                  <a:schemeClr val="accent1">
                    <a:lumMod val="50000"/>
                  </a:schemeClr>
                </a:solidFill>
                <a:latin typeface="Times New Roman" panose="02020603050405020304" pitchFamily="18" charset="0"/>
                <a:cs typeface="Times New Roman" panose="02020603050405020304" pitchFamily="18" charset="0"/>
              </a:rPr>
              <a:t>權限啟動，遠端連線時也會以 </a:t>
            </a:r>
            <a:r>
              <a:rPr lang="en-US" altLang="zh-TW" sz="2000" b="1" dirty="0">
                <a:solidFill>
                  <a:schemeClr val="accent1">
                    <a:lumMod val="50000"/>
                  </a:schemeClr>
                </a:solidFill>
                <a:latin typeface="Times New Roman" panose="02020603050405020304" pitchFamily="18" charset="0"/>
                <a:cs typeface="Times New Roman" panose="02020603050405020304" pitchFamily="18" charset="0"/>
              </a:rPr>
              <a:t>root </a:t>
            </a:r>
            <a:r>
              <a:rPr lang="zh-TW" altLang="en-US" sz="2000" b="1" dirty="0">
                <a:solidFill>
                  <a:schemeClr val="accent1">
                    <a:lumMod val="50000"/>
                  </a:schemeClr>
                </a:solidFill>
                <a:latin typeface="Times New Roman" panose="02020603050405020304" pitchFamily="18" charset="0"/>
                <a:cs typeface="Times New Roman" panose="02020603050405020304" pitchFamily="18" charset="0"/>
              </a:rPr>
              <a:t>權限登入。</a:t>
            </a:r>
            <a:endParaRPr lang="en-US" altLang="zh-TW" sz="2000" b="1" dirty="0">
              <a:solidFill>
                <a:schemeClr val="accent1">
                  <a:lumMod val="50000"/>
                </a:schemeClr>
              </a:solidFill>
              <a:latin typeface="Times New Roman" panose="02020603050405020304" pitchFamily="18" charset="0"/>
              <a:cs typeface="Times New Roman" panose="02020603050405020304" pitchFamily="18" charset="0"/>
            </a:endParaRPr>
          </a:p>
          <a:p>
            <a:pPr marL="228600" indent="-228600">
              <a:lnSpc>
                <a:spcPct val="150000"/>
              </a:lnSpc>
              <a:buFont typeface="+mj-lt"/>
              <a:buAutoNum type="arabicPeriod"/>
              <a:defRPr/>
            </a:pPr>
            <a:r>
              <a:rPr lang="en-US" altLang="zh-TW" sz="2000" b="1" i="1" dirty="0" err="1">
                <a:solidFill>
                  <a:schemeClr val="accent1">
                    <a:lumMod val="50000"/>
                  </a:schemeClr>
                </a:solidFill>
                <a:latin typeface="Times New Roman" panose="02020603050405020304" pitchFamily="18" charset="0"/>
                <a:cs typeface="Times New Roman" panose="02020603050405020304" pitchFamily="18" charset="0"/>
              </a:rPr>
              <a:t>sudo</a:t>
            </a:r>
            <a:r>
              <a:rPr lang="en-US" altLang="zh-TW" sz="2000" b="1" i="1" dirty="0">
                <a:solidFill>
                  <a:schemeClr val="accent1">
                    <a:lumMod val="50000"/>
                  </a:schemeClr>
                </a:solidFill>
                <a:latin typeface="Times New Roman" panose="02020603050405020304" pitchFamily="18" charset="0"/>
                <a:cs typeface="Times New Roman" panose="02020603050405020304" pitchFamily="18" charset="0"/>
              </a:rPr>
              <a:t> </a:t>
            </a:r>
            <a:r>
              <a:rPr lang="en-US" altLang="zh-TW" sz="2000" b="1" i="1" dirty="0" err="1">
                <a:solidFill>
                  <a:schemeClr val="accent1">
                    <a:lumMod val="50000"/>
                  </a:schemeClr>
                </a:solidFill>
                <a:latin typeface="Times New Roman" panose="02020603050405020304" pitchFamily="18" charset="0"/>
                <a:cs typeface="Times New Roman" panose="02020603050405020304" pitchFamily="18" charset="0"/>
              </a:rPr>
              <a:t>vncserver</a:t>
            </a:r>
            <a:r>
              <a:rPr lang="en-US" altLang="zh-TW" sz="2000" b="1" i="1" dirty="0">
                <a:solidFill>
                  <a:schemeClr val="accent1">
                    <a:lumMod val="50000"/>
                  </a:schemeClr>
                </a:solidFill>
                <a:latin typeface="Times New Roman" panose="02020603050405020304" pitchFamily="18" charset="0"/>
                <a:cs typeface="Times New Roman" panose="02020603050405020304" pitchFamily="18" charset="0"/>
              </a:rPr>
              <a:t>  </a:t>
            </a:r>
          </a:p>
        </p:txBody>
      </p:sp>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6758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5434" t="12381" r="36049" b="31973"/>
          <a:stretch>
            <a:fillRect/>
          </a:stretch>
        </p:blipFill>
        <p:spPr bwMode="auto">
          <a:xfrm>
            <a:off x="684213" y="1844675"/>
            <a:ext cx="7134225"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042988" y="1125538"/>
            <a:ext cx="3538537" cy="457200"/>
          </a:xfrm>
          <a:prstGeom prst="rect">
            <a:avLst/>
          </a:prstGeom>
        </p:spPr>
        <p:txBody>
          <a:bodyPr wrap="none">
            <a:spAutoFit/>
          </a:bodyPr>
          <a:lstStyle/>
          <a:p>
            <a:pPr>
              <a:lnSpc>
                <a:spcPct val="150000"/>
              </a:lnSpc>
              <a:defRPr/>
            </a:pPr>
            <a:r>
              <a:rPr lang="zh-TW" altLang="zh-TW" b="1" dirty="0">
                <a:solidFill>
                  <a:schemeClr val="accent1">
                    <a:lumMod val="50000"/>
                  </a:schemeClr>
                </a:solidFill>
                <a:latin typeface="Times New Roman" panose="02020603050405020304" pitchFamily="18" charset="0"/>
                <a:cs typeface="Times New Roman" panose="02020603050405020304" pitchFamily="18" charset="0"/>
              </a:rPr>
              <a:t>sudo apt-get install tightvncserver</a:t>
            </a:r>
            <a:endParaRPr lang="en-US" altLang="zh-TW" b="1"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7" name="直線接點 6"/>
          <p:cNvCxnSpPr/>
          <p:nvPr/>
        </p:nvCxnSpPr>
        <p:spPr>
          <a:xfrm>
            <a:off x="2268538" y="3617913"/>
            <a:ext cx="345598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68611"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6531" t="16872" r="16275" b="34286"/>
          <a:stretch>
            <a:fillRect/>
          </a:stretch>
        </p:blipFill>
        <p:spPr bwMode="auto">
          <a:xfrm>
            <a:off x="539750" y="1844675"/>
            <a:ext cx="8191500" cy="334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69635"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6608" t="17006" r="16199" b="32518"/>
          <a:stretch>
            <a:fillRect/>
          </a:stretch>
        </p:blipFill>
        <p:spPr bwMode="auto">
          <a:xfrm>
            <a:off x="468313" y="1479550"/>
            <a:ext cx="8191500" cy="346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70659"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6225" t="17279" r="16275" b="14966"/>
          <a:stretch>
            <a:fillRect/>
          </a:stretch>
        </p:blipFill>
        <p:spPr bwMode="auto">
          <a:xfrm>
            <a:off x="446088" y="1184275"/>
            <a:ext cx="8229600" cy="4646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4" name="Rectangle 1"/>
          <p:cNvSpPr>
            <a:spLocks noChangeArrowheads="1"/>
          </p:cNvSpPr>
          <p:nvPr/>
        </p:nvSpPr>
        <p:spPr bwMode="auto">
          <a:xfrm>
            <a:off x="3175" y="908050"/>
            <a:ext cx="857250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50000"/>
              </a:lnSpc>
              <a:defRPr/>
            </a:pPr>
            <a:r>
              <a:rPr lang="zh-TW" altLang="en-US" sz="2000" b="1" dirty="0">
                <a:solidFill>
                  <a:schemeClr val="accent1">
                    <a:lumMod val="50000"/>
                  </a:schemeClr>
                </a:solidFill>
                <a:latin typeface="Times New Roman" panose="02020603050405020304" pitchFamily="18" charset="0"/>
                <a:cs typeface="Times New Roman" panose="02020603050405020304" pitchFamily="18" charset="0"/>
              </a:rPr>
              <a:t>在</a:t>
            </a:r>
            <a:r>
              <a:rPr lang="en-US" altLang="zh-TW" sz="2000" b="1" dirty="0">
                <a:solidFill>
                  <a:schemeClr val="accent1">
                    <a:lumMod val="50000"/>
                  </a:schemeClr>
                </a:solidFill>
                <a:latin typeface="Times New Roman" panose="02020603050405020304" pitchFamily="18" charset="0"/>
                <a:cs typeface="Times New Roman" panose="02020603050405020304" pitchFamily="18" charset="0"/>
              </a:rPr>
              <a:t>PC</a:t>
            </a:r>
            <a:r>
              <a:rPr lang="zh-TW" altLang="en-US" sz="2000" b="1" dirty="0">
                <a:solidFill>
                  <a:schemeClr val="accent1">
                    <a:lumMod val="50000"/>
                  </a:schemeClr>
                </a:solidFill>
                <a:latin typeface="Times New Roman" panose="02020603050405020304" pitchFamily="18" charset="0"/>
                <a:cs typeface="Times New Roman" panose="02020603050405020304" pitchFamily="18" charset="0"/>
              </a:rPr>
              <a:t>上安裝 </a:t>
            </a:r>
            <a:r>
              <a:rPr lang="en-US" altLang="zh-TW" sz="2000" b="1" dirty="0">
                <a:solidFill>
                  <a:schemeClr val="accent1">
                    <a:lumMod val="50000"/>
                  </a:schemeClr>
                </a:solidFill>
                <a:latin typeface="Times New Roman" panose="02020603050405020304" pitchFamily="18" charset="0"/>
                <a:cs typeface="Times New Roman" panose="02020603050405020304" pitchFamily="18" charset="0"/>
              </a:rPr>
              <a:t>VNC viewer   </a:t>
            </a:r>
          </a:p>
        </p:txBody>
      </p:sp>
      <p:pic>
        <p:nvPicPr>
          <p:cNvPr id="71684" name="Picture 2"/>
          <p:cNvPicPr>
            <a:picLocks noChangeAspect="1" noChangeArrowheads="1"/>
          </p:cNvPicPr>
          <p:nvPr/>
        </p:nvPicPr>
        <p:blipFill>
          <a:blip r:embed="rId2">
            <a:extLst>
              <a:ext uri="{28A0092B-C50C-407E-A947-70E740481C1C}">
                <a14:useLocalDpi xmlns:a14="http://schemas.microsoft.com/office/drawing/2010/main" val="0"/>
              </a:ext>
            </a:extLst>
          </a:blip>
          <a:srcRect l="18367" t="5850" r="18800" b="24898"/>
          <a:stretch>
            <a:fillRect/>
          </a:stretch>
        </p:blipFill>
        <p:spPr bwMode="auto">
          <a:xfrm>
            <a:off x="449263" y="1552575"/>
            <a:ext cx="7659687" cy="474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72707" name="Picture 2"/>
          <p:cNvPicPr>
            <a:picLocks noChangeAspect="1" noChangeArrowheads="1"/>
          </p:cNvPicPr>
          <p:nvPr/>
        </p:nvPicPr>
        <p:blipFill>
          <a:blip r:embed="rId2">
            <a:extLst>
              <a:ext uri="{28A0092B-C50C-407E-A947-70E740481C1C}">
                <a14:useLocalDpi xmlns:a14="http://schemas.microsoft.com/office/drawing/2010/main" val="0"/>
              </a:ext>
            </a:extLst>
          </a:blip>
          <a:srcRect l="37305" t="35210" r="37187" b="41788"/>
          <a:stretch>
            <a:fillRect/>
          </a:stretch>
        </p:blipFill>
        <p:spPr bwMode="auto">
          <a:xfrm>
            <a:off x="1547813" y="1511300"/>
            <a:ext cx="5702300" cy="289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73731" name="Picture 2"/>
          <p:cNvPicPr>
            <a:picLocks noChangeAspect="1" noChangeArrowheads="1"/>
          </p:cNvPicPr>
          <p:nvPr/>
        </p:nvPicPr>
        <p:blipFill>
          <a:blip r:embed="rId2">
            <a:extLst>
              <a:ext uri="{28A0092B-C50C-407E-A947-70E740481C1C}">
                <a14:useLocalDpi xmlns:a14="http://schemas.microsoft.com/office/drawing/2010/main" val="0"/>
              </a:ext>
            </a:extLst>
          </a:blip>
          <a:srcRect l="36581" t="34151" r="36172" b="34286"/>
          <a:stretch>
            <a:fillRect/>
          </a:stretch>
        </p:blipFill>
        <p:spPr bwMode="auto">
          <a:xfrm>
            <a:off x="900113" y="1341438"/>
            <a:ext cx="7343775" cy="4786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74755" name="Picture 2"/>
          <p:cNvPicPr>
            <a:picLocks noChangeAspect="1" noChangeArrowheads="1"/>
          </p:cNvPicPr>
          <p:nvPr/>
        </p:nvPicPr>
        <p:blipFill>
          <a:blip r:embed="rId2">
            <a:extLst>
              <a:ext uri="{28A0092B-C50C-407E-A947-70E740481C1C}">
                <a14:useLocalDpi xmlns:a14="http://schemas.microsoft.com/office/drawing/2010/main" val="0"/>
              </a:ext>
            </a:extLst>
          </a:blip>
          <a:srcRect l="37193" t="35101" r="37169" b="41496"/>
          <a:stretch>
            <a:fillRect/>
          </a:stretch>
        </p:blipFill>
        <p:spPr bwMode="auto">
          <a:xfrm>
            <a:off x="684213" y="1484313"/>
            <a:ext cx="7713662" cy="396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1650" y="-39688"/>
            <a:ext cx="8229600" cy="1143001"/>
          </a:xfrm>
        </p:spPr>
        <p:txBody>
          <a:bodyPr rtlCol="0">
            <a:normAutofit/>
          </a:bodyPr>
          <a:lstStyle/>
          <a:p>
            <a:pPr fontAlgn="auto">
              <a:spcAft>
                <a:spcPts val="0"/>
              </a:spcAft>
              <a:defRPr/>
            </a:pPr>
            <a:r>
              <a:rPr lang="zh-TW" altLang="zh-TW" b="1" dirty="0">
                <a:solidFill>
                  <a:schemeClr val="tx2">
                    <a:lumMod val="50000"/>
                  </a:schemeClr>
                </a:solidFill>
                <a:latin typeface="Times New Roman" panose="02020603050405020304" pitchFamily="18" charset="0"/>
                <a:ea typeface="+mn-ea"/>
                <a:cs typeface="Times New Roman" panose="02020603050405020304" pitchFamily="18" charset="0"/>
              </a:rPr>
              <a:t>認識</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 Raspberry Pi 3</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10243" name="Picture 6" descr="Sysb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08050"/>
            <a:ext cx="8208963"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矩形 3"/>
          <p:cNvSpPr>
            <a:spLocks noChangeArrowheads="1"/>
          </p:cNvSpPr>
          <p:nvPr/>
        </p:nvSpPr>
        <p:spPr bwMode="auto">
          <a:xfrm>
            <a:off x="755650" y="5673725"/>
            <a:ext cx="7661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dirty="0" err="1"/>
              <a:t>sysbench</a:t>
            </a:r>
            <a:r>
              <a:rPr kumimoji="0" lang="en-US" altLang="zh-TW" dirty="0"/>
              <a:t> </a:t>
            </a:r>
            <a:r>
              <a:rPr kumimoji="0" lang="zh-TW" altLang="en-US" dirty="0"/>
              <a:t>有提供測試 </a:t>
            </a:r>
            <a:r>
              <a:rPr kumimoji="0" lang="en-US" altLang="zh-TW" dirty="0"/>
              <a:t>CPU </a:t>
            </a:r>
            <a:r>
              <a:rPr kumimoji="0" lang="zh-TW" altLang="en-US" dirty="0"/>
              <a:t>的效能與評分</a:t>
            </a:r>
            <a:r>
              <a:rPr kumimoji="0" lang="en-US" altLang="zh-TW" dirty="0"/>
              <a:t>,</a:t>
            </a:r>
            <a:r>
              <a:rPr kumimoji="0" lang="zh-TW" altLang="en-US" dirty="0"/>
              <a:t>其實他使用的方式也很簡單</a:t>
            </a:r>
            <a:r>
              <a:rPr kumimoji="0" lang="en-US" altLang="zh-TW" dirty="0"/>
              <a:t>,</a:t>
            </a:r>
            <a:r>
              <a:rPr kumimoji="0" lang="zh-TW" altLang="en-US" dirty="0"/>
              <a:t>只有參數 </a:t>
            </a:r>
            <a:r>
              <a:rPr kumimoji="0" lang="en-US" altLang="zh-TW" dirty="0"/>
              <a:t>–</a:t>
            </a:r>
            <a:r>
              <a:rPr kumimoji="0" lang="en-US" altLang="zh-TW" dirty="0" err="1"/>
              <a:t>cpu</a:t>
            </a:r>
            <a:r>
              <a:rPr kumimoji="0" lang="en-US" altLang="zh-TW" dirty="0"/>
              <a:t>-max-prime=100000 </a:t>
            </a:r>
            <a:r>
              <a:rPr kumimoji="0" lang="zh-TW" altLang="en-US" dirty="0"/>
              <a:t>就是讓 </a:t>
            </a:r>
            <a:r>
              <a:rPr kumimoji="0" lang="en-US" altLang="zh-TW" dirty="0"/>
              <a:t>CPU </a:t>
            </a:r>
            <a:r>
              <a:rPr kumimoji="0" lang="zh-TW" altLang="en-US" dirty="0"/>
              <a:t>去計算出</a:t>
            </a:r>
            <a:r>
              <a:rPr kumimoji="0" lang="en-US" altLang="zh-TW" dirty="0"/>
              <a:t>100000</a:t>
            </a:r>
            <a:r>
              <a:rPr kumimoji="0" lang="zh-TW" altLang="en-US" dirty="0"/>
              <a:t>的最大值數是多少</a:t>
            </a:r>
            <a:r>
              <a:rPr kumimoji="0" lang="en-US" altLang="zh-TW" dirty="0"/>
              <a:t>,</a:t>
            </a:r>
            <a:r>
              <a:rPr kumimoji="0" lang="zh-TW" altLang="en-US" dirty="0"/>
              <a:t>需要花多少時間來計算</a:t>
            </a:r>
            <a:r>
              <a:rPr kumimoji="0" lang="en-US" altLang="zh-TW" dirty="0"/>
              <a:t>.</a:t>
            </a:r>
            <a:endParaRPr kumimoji="0" lang="zh-TW" altLang="en-US" dirty="0"/>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8</a:t>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VNC</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圖形介面顯示</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75779" name="Picture 5"/>
          <p:cNvPicPr>
            <a:picLocks noChangeAspect="1" noChangeArrowheads="1"/>
          </p:cNvPicPr>
          <p:nvPr/>
        </p:nvPicPr>
        <p:blipFill>
          <a:blip r:embed="rId2">
            <a:extLst>
              <a:ext uri="{28A0092B-C50C-407E-A947-70E740481C1C}">
                <a14:useLocalDpi xmlns:a14="http://schemas.microsoft.com/office/drawing/2010/main" val="0"/>
              </a:ext>
            </a:extLst>
          </a:blip>
          <a:srcRect l="43021" t="7922" r="6783" b="22639"/>
          <a:stretch>
            <a:fillRect/>
          </a:stretch>
        </p:blipFill>
        <p:spPr bwMode="auto">
          <a:xfrm>
            <a:off x="755650" y="949325"/>
            <a:ext cx="7394575" cy="575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222500" y="3203575"/>
            <a:ext cx="4575175" cy="585788"/>
          </a:xfrm>
        </p:spPr>
        <p:txBody>
          <a:bodyPr wrap="none" rtlCol="0">
            <a:spAutoFit/>
          </a:bodyPr>
          <a:lstStyle/>
          <a:p>
            <a:pPr fontAlgn="auto">
              <a:spcAft>
                <a:spcPts val="0"/>
              </a:spcAft>
              <a:defRPr/>
            </a:pPr>
            <a:r>
              <a:rPr lang="en-US" altLang="zh-TW" sz="3200" b="1" dirty="0" err="1">
                <a:solidFill>
                  <a:schemeClr val="tx2">
                    <a:lumMod val="50000"/>
                  </a:schemeClr>
                </a:solidFill>
                <a:latin typeface="Times New Roman" panose="02020603050405020304" pitchFamily="18" charset="0"/>
                <a:cs typeface="Times New Roman" panose="02020603050405020304" pitchFamily="18" charset="0"/>
              </a:rPr>
              <a:t>WinSCP</a:t>
            </a:r>
            <a:r>
              <a:rPr lang="zh-TW" altLang="en-US" sz="3200" b="1" dirty="0">
                <a:solidFill>
                  <a:schemeClr val="tx2">
                    <a:lumMod val="50000"/>
                  </a:schemeClr>
                </a:solidFill>
                <a:latin typeface="Times New Roman" panose="02020603050405020304" pitchFamily="18" charset="0"/>
                <a:cs typeface="Times New Roman" panose="02020603050405020304" pitchFamily="18" charset="0"/>
              </a:rPr>
              <a:t>檔案上傳與下載</a:t>
            </a:r>
            <a:endParaRPr lang="zh-TW" altLang="en-US" sz="3200"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dirty="0" err="1">
                <a:solidFill>
                  <a:schemeClr val="tx2">
                    <a:lumMod val="50000"/>
                  </a:schemeClr>
                </a:solidFill>
                <a:latin typeface="Times New Roman" panose="02020603050405020304" pitchFamily="18" charset="0"/>
                <a:ea typeface="+mn-ea"/>
                <a:cs typeface="Times New Roman" panose="02020603050405020304" pitchFamily="18" charset="0"/>
              </a:rPr>
              <a:t>WinSCP</a:t>
            </a:r>
            <a:r>
              <a:rPr lang="zh-TW" altLang="en-US" dirty="0">
                <a:solidFill>
                  <a:schemeClr val="tx2">
                    <a:lumMod val="50000"/>
                  </a:schemeClr>
                </a:solidFill>
                <a:latin typeface="Times New Roman" panose="02020603050405020304" pitchFamily="18" charset="0"/>
                <a:ea typeface="+mn-ea"/>
                <a:cs typeface="Times New Roman" panose="02020603050405020304" pitchFamily="18" charset="0"/>
              </a:rPr>
              <a:t>檔案上傳與下載</a:t>
            </a:r>
          </a:p>
        </p:txBody>
      </p:sp>
      <p:pic>
        <p:nvPicPr>
          <p:cNvPr id="79875" name="Picture 2"/>
          <p:cNvPicPr>
            <a:picLocks noChangeAspect="1" noChangeArrowheads="1"/>
          </p:cNvPicPr>
          <p:nvPr/>
        </p:nvPicPr>
        <p:blipFill>
          <a:blip r:embed="rId2">
            <a:extLst>
              <a:ext uri="{28A0092B-C50C-407E-A947-70E740481C1C}">
                <a14:useLocalDpi xmlns:a14="http://schemas.microsoft.com/office/drawing/2010/main" val="0"/>
              </a:ext>
            </a:extLst>
          </a:blip>
          <a:srcRect l="29617" t="23810" r="29517" b="28027"/>
          <a:stretch>
            <a:fillRect/>
          </a:stretch>
        </p:blipFill>
        <p:spPr bwMode="auto">
          <a:xfrm>
            <a:off x="1187450" y="1196975"/>
            <a:ext cx="6769100"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82</a:t>
            </a:fld>
            <a:endParaRPr lang="zh-TW"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dirty="0" err="1">
                <a:solidFill>
                  <a:schemeClr val="tx2">
                    <a:lumMod val="50000"/>
                  </a:schemeClr>
                </a:solidFill>
                <a:latin typeface="Times New Roman" panose="02020603050405020304" pitchFamily="18" charset="0"/>
                <a:ea typeface="+mn-ea"/>
                <a:cs typeface="Times New Roman" panose="02020603050405020304" pitchFamily="18" charset="0"/>
              </a:rPr>
              <a:t>WinSCP</a:t>
            </a:r>
            <a:r>
              <a:rPr lang="zh-TW" altLang="en-US" dirty="0">
                <a:solidFill>
                  <a:schemeClr val="tx2">
                    <a:lumMod val="50000"/>
                  </a:schemeClr>
                </a:solidFill>
                <a:latin typeface="Times New Roman" panose="02020603050405020304" pitchFamily="18" charset="0"/>
                <a:ea typeface="+mn-ea"/>
                <a:cs typeface="Times New Roman" panose="02020603050405020304" pitchFamily="18" charset="0"/>
              </a:rPr>
              <a:t>檔案上傳與下載</a:t>
            </a:r>
          </a:p>
        </p:txBody>
      </p:sp>
      <p:pic>
        <p:nvPicPr>
          <p:cNvPr id="80899" name="Picture 2"/>
          <p:cNvPicPr>
            <a:picLocks noChangeAspect="1" noChangeArrowheads="1"/>
          </p:cNvPicPr>
          <p:nvPr/>
        </p:nvPicPr>
        <p:blipFill>
          <a:blip r:embed="rId2">
            <a:extLst>
              <a:ext uri="{28A0092B-C50C-407E-A947-70E740481C1C}">
                <a14:useLocalDpi xmlns:a14="http://schemas.microsoft.com/office/drawing/2010/main" val="0"/>
              </a:ext>
            </a:extLst>
          </a:blip>
          <a:srcRect l="37901" t="30476" r="37901" b="34763"/>
          <a:stretch>
            <a:fillRect/>
          </a:stretch>
        </p:blipFill>
        <p:spPr bwMode="auto">
          <a:xfrm>
            <a:off x="1763713" y="1196975"/>
            <a:ext cx="5902325" cy="477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83</a:t>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313" y="0"/>
            <a:ext cx="8229600" cy="1143000"/>
          </a:xfrm>
        </p:spPr>
        <p:txBody>
          <a:bodyPr rtlCol="0">
            <a:normAutofit/>
          </a:bodyPr>
          <a:lstStyle/>
          <a:p>
            <a:pPr fontAlgn="auto">
              <a:spcAft>
                <a:spcPts val="0"/>
              </a:spcAft>
              <a:defRPr/>
            </a:pPr>
            <a:r>
              <a:rPr lang="en-US" altLang="zh-TW" dirty="0" err="1">
                <a:solidFill>
                  <a:schemeClr val="tx2">
                    <a:lumMod val="50000"/>
                  </a:schemeClr>
                </a:solidFill>
                <a:latin typeface="Times New Roman" panose="02020603050405020304" pitchFamily="18" charset="0"/>
                <a:ea typeface="+mn-ea"/>
                <a:cs typeface="Times New Roman" panose="02020603050405020304" pitchFamily="18" charset="0"/>
              </a:rPr>
              <a:t>WinSCP</a:t>
            </a:r>
            <a:r>
              <a:rPr lang="zh-TW" altLang="en-US" dirty="0">
                <a:solidFill>
                  <a:schemeClr val="tx2">
                    <a:lumMod val="50000"/>
                  </a:schemeClr>
                </a:solidFill>
                <a:latin typeface="Times New Roman" panose="02020603050405020304" pitchFamily="18" charset="0"/>
                <a:ea typeface="+mn-ea"/>
                <a:cs typeface="Times New Roman" panose="02020603050405020304" pitchFamily="18" charset="0"/>
              </a:rPr>
              <a:t>檔案上傳與下載</a:t>
            </a:r>
          </a:p>
        </p:txBody>
      </p:sp>
      <p:pic>
        <p:nvPicPr>
          <p:cNvPr id="81923" name="Picture 2"/>
          <p:cNvPicPr>
            <a:picLocks noChangeAspect="1" noChangeArrowheads="1"/>
          </p:cNvPicPr>
          <p:nvPr/>
        </p:nvPicPr>
        <p:blipFill>
          <a:blip r:embed="rId2">
            <a:extLst>
              <a:ext uri="{28A0092B-C50C-407E-A947-70E740481C1C}">
                <a14:useLocalDpi xmlns:a14="http://schemas.microsoft.com/office/drawing/2010/main" val="0"/>
              </a:ext>
            </a:extLst>
          </a:blip>
          <a:srcRect l="5357" t="2856" r="4491" b="11700"/>
          <a:stretch>
            <a:fillRect/>
          </a:stretch>
        </p:blipFill>
        <p:spPr bwMode="auto">
          <a:xfrm>
            <a:off x="107950" y="1268413"/>
            <a:ext cx="8928100" cy="4760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圓角矩形 2"/>
          <p:cNvSpPr/>
          <p:nvPr/>
        </p:nvSpPr>
        <p:spPr>
          <a:xfrm>
            <a:off x="80963" y="1862138"/>
            <a:ext cx="1042987" cy="217487"/>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6" name="圓角矩形 5"/>
          <p:cNvSpPr/>
          <p:nvPr/>
        </p:nvSpPr>
        <p:spPr>
          <a:xfrm>
            <a:off x="4321175" y="1871663"/>
            <a:ext cx="1042988" cy="21590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TW" altLang="en-US"/>
          </a:p>
        </p:txBody>
      </p:sp>
      <p:sp>
        <p:nvSpPr>
          <p:cNvPr id="81926" name="文字方塊 3"/>
          <p:cNvSpPr txBox="1">
            <a:spLocks noChangeArrowheads="1"/>
          </p:cNvSpPr>
          <p:nvPr/>
        </p:nvSpPr>
        <p:spPr bwMode="auto">
          <a:xfrm>
            <a:off x="827088" y="3892550"/>
            <a:ext cx="24939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sz="6000" b="1">
                <a:solidFill>
                  <a:srgbClr val="C00000"/>
                </a:solidFill>
              </a:rPr>
              <a:t>本地端</a:t>
            </a:r>
          </a:p>
        </p:txBody>
      </p:sp>
      <p:sp>
        <p:nvSpPr>
          <p:cNvPr id="81927" name="文字方塊 7"/>
          <p:cNvSpPr txBox="1">
            <a:spLocks noChangeArrowheads="1"/>
          </p:cNvSpPr>
          <p:nvPr/>
        </p:nvSpPr>
        <p:spPr bwMode="auto">
          <a:xfrm>
            <a:off x="4813300" y="3892550"/>
            <a:ext cx="20764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6000" b="1">
                <a:solidFill>
                  <a:srgbClr val="C00000"/>
                </a:solidFill>
              </a:rPr>
              <a:t>Ras Pi</a:t>
            </a:r>
            <a:endParaRPr kumimoji="0" lang="zh-TW" altLang="en-US" sz="6000" b="1">
              <a:solidFill>
                <a:srgbClr val="C00000"/>
              </a:solidFill>
            </a:endParaRPr>
          </a:p>
        </p:txBody>
      </p:sp>
      <p:sp>
        <p:nvSpPr>
          <p:cNvPr id="4" name="投影片編號版面配置區 3"/>
          <p:cNvSpPr>
            <a:spLocks noGrp="1"/>
          </p:cNvSpPr>
          <p:nvPr>
            <p:ph type="sldNum" sz="quarter" idx="12"/>
          </p:nvPr>
        </p:nvSpPr>
        <p:spPr/>
        <p:txBody>
          <a:bodyPr/>
          <a:lstStyle/>
          <a:p>
            <a:pPr>
              <a:defRPr/>
            </a:pPr>
            <a:fld id="{B64E30A8-D264-4E72-8AA5-160288B368CA}" type="slidenum">
              <a:rPr lang="zh-TW" altLang="en-US" smtClean="0"/>
              <a:pPr>
                <a:defRPr/>
              </a:pPr>
              <a:t>84</a:t>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711575" y="3203575"/>
            <a:ext cx="1597025" cy="585788"/>
          </a:xfrm>
        </p:spPr>
        <p:txBody>
          <a:bodyPr wrap="none" rtlCol="0">
            <a:spAutoFit/>
          </a:bodyPr>
          <a:lstStyle/>
          <a:p>
            <a:pPr fontAlgn="auto">
              <a:spcAft>
                <a:spcPts val="0"/>
              </a:spcAft>
              <a:defRPr/>
            </a:pPr>
            <a:r>
              <a:rPr lang="en-US" altLang="zh-TW" sz="3200" b="1" dirty="0">
                <a:solidFill>
                  <a:schemeClr val="tx2">
                    <a:lumMod val="50000"/>
                  </a:schemeClr>
                </a:solidFill>
                <a:latin typeface="Times New Roman" panose="02020603050405020304" pitchFamily="18" charset="0"/>
                <a:cs typeface="Times New Roman" panose="02020603050405020304" pitchFamily="18" charset="0"/>
              </a:rPr>
              <a:t>youtube</a:t>
            </a:r>
            <a:endParaRPr lang="zh-TW" altLang="en-US" sz="3200" b="1" dirty="0"/>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l="25000" t="19240" r="25000" b="17302"/>
          <a:stretch>
            <a:fillRect/>
          </a:stretch>
        </p:blipFill>
        <p:spPr bwMode="auto">
          <a:xfrm>
            <a:off x="250825" y="490538"/>
            <a:ext cx="8713788" cy="621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3"/>
          <p:cNvSpPr txBox="1">
            <a:spLocks noChangeArrowheads="1"/>
          </p:cNvSpPr>
          <p:nvPr/>
        </p:nvSpPr>
        <p:spPr bwMode="auto">
          <a:xfrm>
            <a:off x="899592" y="4221088"/>
            <a:ext cx="6984776" cy="1446550"/>
          </a:xfrm>
          <a:prstGeom prst="rect">
            <a:avLst/>
          </a:prstGeom>
          <a:solidFill>
            <a:srgbClr val="0070C0"/>
          </a:solidFill>
          <a:ln>
            <a:noFill/>
          </a:ln>
          <a:extLst/>
        </p:spPr>
        <p:txBody>
          <a:bodyPr wrap="squar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sz="6000" b="1" dirty="0">
                <a:solidFill>
                  <a:srgbClr val="FFFF00"/>
                </a:solidFill>
              </a:rPr>
              <a:t>       </a:t>
            </a:r>
            <a:r>
              <a:rPr kumimoji="0" lang="zh-TW" altLang="en-US" sz="8800" b="1" dirty="0">
                <a:solidFill>
                  <a:srgbClr val="FFFF00"/>
                </a:solidFill>
              </a:rPr>
              <a:t>   聲音</a:t>
            </a:r>
            <a:r>
              <a:rPr kumimoji="0" lang="en-US" altLang="zh-TW" sz="8800" b="1" dirty="0">
                <a:solidFill>
                  <a:srgbClr val="FFFF00"/>
                </a:solidFill>
              </a:rPr>
              <a:t>?</a:t>
            </a:r>
            <a:endParaRPr kumimoji="0" lang="zh-TW" altLang="en-US" sz="8800" b="1" dirty="0">
              <a:solidFill>
                <a:srgbClr val="FFFF00"/>
              </a:solidFill>
            </a:endParaRPr>
          </a:p>
        </p:txBody>
      </p:sp>
      <p:sp>
        <p:nvSpPr>
          <p:cNvPr id="2" name="投影片編號版面配置區 1"/>
          <p:cNvSpPr>
            <a:spLocks noGrp="1"/>
          </p:cNvSpPr>
          <p:nvPr>
            <p:ph type="sldNum" sz="quarter" idx="12"/>
          </p:nvPr>
        </p:nvSpPr>
        <p:spPr/>
        <p:txBody>
          <a:bodyPr/>
          <a:lstStyle/>
          <a:p>
            <a:pPr>
              <a:defRPr/>
            </a:pPr>
            <a:fld id="{B64E30A8-D264-4E72-8AA5-160288B368CA}" type="slidenum">
              <a:rPr lang="zh-TW" altLang="en-US" smtClean="0"/>
              <a:pPr>
                <a:defRPr/>
              </a:pPr>
              <a:t>86</a:t>
            </a:fld>
            <a:endParaRPr lang="zh-TW" altLang="en-US"/>
          </a:p>
        </p:txBody>
      </p:sp>
    </p:spTree>
    <p:extLst>
      <p:ext uri="{BB962C8B-B14F-4D97-AF65-F5344CB8AC3E}">
        <p14:creationId xmlns:p14="http://schemas.microsoft.com/office/powerpoint/2010/main" val="746089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播放</a:t>
            </a:r>
            <a:r>
              <a:rPr lang="en-US" altLang="zh-TW" dirty="0"/>
              <a:t>MP3</a:t>
            </a:r>
            <a:endParaRPr lang="zh-TW"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50" t="55834" r="38906" b="35833"/>
          <a:stretch/>
        </p:blipFill>
        <p:spPr bwMode="auto">
          <a:xfrm>
            <a:off x="216148" y="2420888"/>
            <a:ext cx="8808979"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90574" y="1543809"/>
            <a:ext cx="5152501" cy="523220"/>
          </a:xfrm>
          <a:prstGeom prst="rect">
            <a:avLst/>
          </a:prstGeom>
        </p:spPr>
        <p:txBody>
          <a:bodyPr wrap="none">
            <a:spAutoFit/>
          </a:bodyPr>
          <a:lstStyle/>
          <a:p>
            <a:r>
              <a:rPr lang="en-US" altLang="zh-TW" sz="2800" i="1" dirty="0"/>
              <a:t>$</a:t>
            </a:r>
            <a:r>
              <a:rPr lang="zh-TW" altLang="en-US" sz="2800" i="1" dirty="0"/>
              <a:t> </a:t>
            </a:r>
            <a:r>
              <a:rPr lang="en-US" altLang="zh-TW" sz="2800" i="1" dirty="0" err="1"/>
              <a:t>omxplayer</a:t>
            </a:r>
            <a:r>
              <a:rPr lang="en-US" altLang="zh-TW" sz="2800" i="1" dirty="0"/>
              <a:t> -o local example.mp3</a:t>
            </a:r>
            <a:endParaRPr lang="zh-TW" altLang="en-US" sz="2800" i="1" dirty="0"/>
          </a:p>
        </p:txBody>
      </p:sp>
      <p:sp>
        <p:nvSpPr>
          <p:cNvPr id="8" name="文字方塊 3"/>
          <p:cNvSpPr txBox="1">
            <a:spLocks noChangeArrowheads="1"/>
          </p:cNvSpPr>
          <p:nvPr/>
        </p:nvSpPr>
        <p:spPr bwMode="auto">
          <a:xfrm>
            <a:off x="899592" y="4221088"/>
            <a:ext cx="6984776" cy="1015663"/>
          </a:xfrm>
          <a:prstGeom prst="rect">
            <a:avLst/>
          </a:prstGeom>
          <a:solidFill>
            <a:srgbClr val="0070C0"/>
          </a:solidFill>
          <a:ln>
            <a:noFill/>
          </a:ln>
          <a:extLst/>
        </p:spPr>
        <p:txBody>
          <a:bodyPr wrap="square">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zh-TW" altLang="en-US" sz="6000" b="1" dirty="0">
                <a:solidFill>
                  <a:srgbClr val="FFFF00"/>
                </a:solidFill>
              </a:rPr>
              <a:t>       測試播放</a:t>
            </a:r>
            <a:r>
              <a:rPr kumimoji="0" lang="en-US" altLang="zh-TW" sz="6000" b="1" dirty="0">
                <a:solidFill>
                  <a:srgbClr val="FFFF00"/>
                </a:solidFill>
              </a:rPr>
              <a:t>MP3</a:t>
            </a:r>
            <a:endParaRPr kumimoji="0" lang="zh-TW" altLang="en-US" sz="8800" b="1" dirty="0">
              <a:solidFill>
                <a:srgbClr val="FFFF00"/>
              </a:solidFill>
            </a:endParaRP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87</a:t>
            </a:fld>
            <a:endParaRPr lang="zh-TW" altLang="en-US"/>
          </a:p>
        </p:txBody>
      </p:sp>
    </p:spTree>
    <p:extLst>
      <p:ext uri="{BB962C8B-B14F-4D97-AF65-F5344CB8AC3E}">
        <p14:creationId xmlns:p14="http://schemas.microsoft.com/office/powerpoint/2010/main" val="3906620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聲音</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971550" y="1268413"/>
            <a:ext cx="2886075" cy="968375"/>
          </a:xfrm>
          <a:prstGeom prst="rect">
            <a:avLst/>
          </a:prstGeom>
        </p:spPr>
        <p:txBody>
          <a:bodyPr wrap="none">
            <a:spAutoFit/>
          </a:bodyPr>
          <a:lstStyle/>
          <a:p>
            <a:pPr marL="342900" indent="-342900" fontAlgn="auto">
              <a:lnSpc>
                <a:spcPct val="150000"/>
              </a:lnSpc>
              <a:spcBef>
                <a:spcPts val="0"/>
              </a:spcBef>
              <a:spcAft>
                <a:spcPts val="0"/>
              </a:spcAft>
              <a:buFont typeface="+mj-lt"/>
              <a:buAutoNum type="arabicPeriod"/>
              <a:defRPr/>
            </a:pPr>
            <a:r>
              <a:rPr kumimoji="0" lang="zh-TW" altLang="en-US" sz="2000" dirty="0">
                <a:solidFill>
                  <a:schemeClr val="accent1">
                    <a:lumMod val="50000"/>
                  </a:schemeClr>
                </a:solidFill>
                <a:latin typeface="+mn-lt"/>
                <a:ea typeface="+mn-ea"/>
              </a:rPr>
              <a:t>執行 </a:t>
            </a:r>
            <a:r>
              <a:rPr kumimoji="0" lang="en-US" altLang="zh-TW" sz="2000" dirty="0" err="1">
                <a:solidFill>
                  <a:schemeClr val="accent1">
                    <a:lumMod val="50000"/>
                  </a:schemeClr>
                </a:solidFill>
                <a:latin typeface="Times New Roman" panose="02020603050405020304" pitchFamily="18" charset="0"/>
                <a:ea typeface="+mn-ea"/>
                <a:cs typeface="Times New Roman" panose="02020603050405020304" pitchFamily="18" charset="0"/>
              </a:rPr>
              <a:t>sudo</a:t>
            </a:r>
            <a:r>
              <a:rPr kumimoji="0" lang="en-US" altLang="zh-TW" sz="2000" dirty="0">
                <a:solidFill>
                  <a:schemeClr val="accent1">
                    <a:lumMod val="50000"/>
                  </a:schemeClr>
                </a:solidFill>
                <a:latin typeface="Times New Roman" panose="02020603050405020304" pitchFamily="18" charset="0"/>
                <a:ea typeface="+mn-ea"/>
                <a:cs typeface="Times New Roman" panose="02020603050405020304" pitchFamily="18" charset="0"/>
              </a:rPr>
              <a:t> </a:t>
            </a:r>
            <a:r>
              <a:rPr kumimoji="0" lang="en-US" altLang="zh-TW" sz="2000" dirty="0" err="1">
                <a:solidFill>
                  <a:schemeClr val="accent1">
                    <a:lumMod val="50000"/>
                  </a:schemeClr>
                </a:solidFill>
                <a:latin typeface="Times New Roman" panose="02020603050405020304" pitchFamily="18" charset="0"/>
                <a:ea typeface="+mn-ea"/>
                <a:cs typeface="Times New Roman" panose="02020603050405020304" pitchFamily="18" charset="0"/>
              </a:rPr>
              <a:t>raspi-config</a:t>
            </a:r>
            <a:endParaRPr kumimoji="0" lang="en-US" altLang="zh-TW" sz="2000" dirty="0">
              <a:solidFill>
                <a:schemeClr val="accent1">
                  <a:lumMod val="50000"/>
                </a:schemeClr>
              </a:solidFill>
              <a:latin typeface="Times New Roman" panose="02020603050405020304" pitchFamily="18" charset="0"/>
              <a:ea typeface="+mn-ea"/>
              <a:cs typeface="Times New Roman" panose="02020603050405020304" pitchFamily="18" charset="0"/>
            </a:endParaRPr>
          </a:p>
          <a:p>
            <a:pPr fontAlgn="auto">
              <a:lnSpc>
                <a:spcPct val="150000"/>
              </a:lnSpc>
              <a:spcBef>
                <a:spcPts val="0"/>
              </a:spcBef>
              <a:spcAft>
                <a:spcPts val="0"/>
              </a:spcAft>
              <a:defRPr/>
            </a:pPr>
            <a:endParaRPr kumimoji="0" lang="zh-TW" altLang="en-US" sz="2000" dirty="0">
              <a:solidFill>
                <a:schemeClr val="accent1">
                  <a:lumMod val="50000"/>
                </a:schemeClr>
              </a:solidFill>
              <a:latin typeface="+mn-lt"/>
              <a:ea typeface="+mn-ea"/>
            </a:endParaRPr>
          </a:p>
        </p:txBody>
      </p:sp>
      <p:pic>
        <p:nvPicPr>
          <p:cNvPr id="4710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8929" t="24127" r="12500" b="16666"/>
          <a:stretch>
            <a:fillRect/>
          </a:stretch>
        </p:blipFill>
        <p:spPr bwMode="auto">
          <a:xfrm>
            <a:off x="577106" y="1844675"/>
            <a:ext cx="8180388" cy="465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88</a:t>
            </a:fld>
            <a:endParaRPr lang="zh-TW" altLang="en-US"/>
          </a:p>
        </p:txBody>
      </p:sp>
    </p:spTree>
    <p:extLst>
      <p:ext uri="{BB962C8B-B14F-4D97-AF65-F5344CB8AC3E}">
        <p14:creationId xmlns:p14="http://schemas.microsoft.com/office/powerpoint/2010/main" val="35891194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聲音</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28" t="5555" r="37344" b="34444"/>
          <a:stretch/>
        </p:blipFill>
        <p:spPr bwMode="auto">
          <a:xfrm>
            <a:off x="1057300" y="1556792"/>
            <a:ext cx="7172326"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057300" y="5671592"/>
            <a:ext cx="5890964" cy="504625"/>
          </a:xfrm>
          <a:prstGeom prst="rect">
            <a:avLst/>
          </a:prstGeom>
        </p:spPr>
        <p:txBody>
          <a:bodyPr wrap="square">
            <a:spAutoFit/>
          </a:bodyPr>
          <a:lstStyle/>
          <a:p>
            <a:pPr fontAlgn="auto">
              <a:lnSpc>
                <a:spcPct val="150000"/>
              </a:lnSpc>
              <a:spcBef>
                <a:spcPts val="0"/>
              </a:spcBef>
              <a:spcAft>
                <a:spcPts val="0"/>
              </a:spcAft>
              <a:defRPr/>
            </a:pPr>
            <a:r>
              <a:rPr kumimoji="0" lang="zh-TW" altLang="en-US" sz="2000" dirty="0">
                <a:solidFill>
                  <a:schemeClr val="accent1">
                    <a:lumMod val="50000"/>
                  </a:schemeClr>
                </a:solidFill>
                <a:latin typeface="+mn-lt"/>
                <a:ea typeface="+mn-ea"/>
              </a:rPr>
              <a:t>進入 進階選項  </a:t>
            </a:r>
            <a:r>
              <a:rPr kumimoji="0" lang="en-US" altLang="zh-TW" sz="2000" dirty="0">
                <a:solidFill>
                  <a:schemeClr val="accent1">
                    <a:lumMod val="50000"/>
                  </a:schemeClr>
                </a:solidFill>
                <a:latin typeface="+mn-lt"/>
                <a:ea typeface="+mn-ea"/>
              </a:rPr>
              <a:t>Advanced Options</a:t>
            </a:r>
            <a:endParaRPr kumimoji="0" lang="zh-TW" altLang="en-US" sz="2000" dirty="0">
              <a:solidFill>
                <a:schemeClr val="accent1">
                  <a:lumMod val="50000"/>
                </a:schemeClr>
              </a:solidFill>
              <a:latin typeface="+mn-lt"/>
              <a:ea typeface="+mn-ea"/>
            </a:endParaRP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89</a:t>
            </a:fld>
            <a:endParaRPr lang="zh-TW" altLang="en-US"/>
          </a:p>
        </p:txBody>
      </p:sp>
    </p:spTree>
    <p:extLst>
      <p:ext uri="{BB962C8B-B14F-4D97-AF65-F5344CB8AC3E}">
        <p14:creationId xmlns:p14="http://schemas.microsoft.com/office/powerpoint/2010/main" val="3141003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1650" y="-39688"/>
            <a:ext cx="8229600" cy="1143001"/>
          </a:xfrm>
        </p:spPr>
        <p:txBody>
          <a:bodyPr rtlCol="0">
            <a:normAutofit/>
          </a:bodyPr>
          <a:lstStyle/>
          <a:p>
            <a:pPr fontAlgn="auto">
              <a:spcAft>
                <a:spcPts val="0"/>
              </a:spcAft>
              <a:defRPr/>
            </a:pPr>
            <a:r>
              <a:rPr lang="zh-TW" altLang="zh-TW" b="1" dirty="0">
                <a:solidFill>
                  <a:schemeClr val="tx2">
                    <a:lumMod val="50000"/>
                  </a:schemeClr>
                </a:solidFill>
                <a:latin typeface="Times New Roman" panose="02020603050405020304" pitchFamily="18" charset="0"/>
                <a:ea typeface="+mn-ea"/>
                <a:cs typeface="Times New Roman" panose="02020603050405020304" pitchFamily="18" charset="0"/>
              </a:rPr>
              <a:t>認識</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 Raspberry Pi 3</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sp>
        <p:nvSpPr>
          <p:cNvPr id="11267" name="矩形 2"/>
          <p:cNvSpPr>
            <a:spLocks noChangeArrowheads="1"/>
          </p:cNvSpPr>
          <p:nvPr/>
        </p:nvSpPr>
        <p:spPr bwMode="auto">
          <a:xfrm>
            <a:off x="0" y="5653088"/>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新細明體" pitchFamily="18" charset="-120"/>
              </a:defRPr>
            </a:lvl1pPr>
            <a:lvl2pPr marL="742950" indent="-285750">
              <a:defRPr>
                <a:solidFill>
                  <a:schemeClr val="tx1"/>
                </a:solidFill>
                <a:latin typeface="Calibri" pitchFamily="34" charset="0"/>
                <a:ea typeface="新細明體" pitchFamily="18" charset="-120"/>
              </a:defRPr>
            </a:lvl2pPr>
            <a:lvl3pPr marL="1143000" indent="-228600">
              <a:defRPr>
                <a:solidFill>
                  <a:schemeClr val="tx1"/>
                </a:solidFill>
                <a:latin typeface="Calibri" pitchFamily="34" charset="0"/>
                <a:ea typeface="新細明體" pitchFamily="18" charset="-120"/>
              </a:defRPr>
            </a:lvl3pPr>
            <a:lvl4pPr marL="1600200" indent="-228600">
              <a:defRPr>
                <a:solidFill>
                  <a:schemeClr val="tx1"/>
                </a:solidFill>
                <a:latin typeface="Calibri" pitchFamily="34" charset="0"/>
                <a:ea typeface="新細明體" pitchFamily="18" charset="-120"/>
              </a:defRPr>
            </a:lvl4pPr>
            <a:lvl5pPr marL="2057400" indent="-228600">
              <a:defRPr>
                <a:solidFill>
                  <a:schemeClr val="tx1"/>
                </a:solidFill>
                <a:latin typeface="Calibri" pitchFamily="34" charset="0"/>
                <a:ea typeface="新細明體" pitchFamily="18" charset="-120"/>
              </a:defRPr>
            </a:lvl5pPr>
            <a:lvl6pPr marL="2514600" indent="-228600" fontAlgn="base">
              <a:spcBef>
                <a:spcPct val="0"/>
              </a:spcBef>
              <a:spcAft>
                <a:spcPct val="0"/>
              </a:spcAft>
              <a:defRPr>
                <a:solidFill>
                  <a:schemeClr val="tx1"/>
                </a:solidFill>
                <a:latin typeface="Calibri" pitchFamily="34" charset="0"/>
                <a:ea typeface="新細明體" pitchFamily="18" charset="-120"/>
              </a:defRPr>
            </a:lvl6pPr>
            <a:lvl7pPr marL="2971800" indent="-228600" fontAlgn="base">
              <a:spcBef>
                <a:spcPct val="0"/>
              </a:spcBef>
              <a:spcAft>
                <a:spcPct val="0"/>
              </a:spcAft>
              <a:defRPr>
                <a:solidFill>
                  <a:schemeClr val="tx1"/>
                </a:solidFill>
                <a:latin typeface="Calibri" pitchFamily="34" charset="0"/>
                <a:ea typeface="新細明體" pitchFamily="18" charset="-120"/>
              </a:defRPr>
            </a:lvl7pPr>
            <a:lvl8pPr marL="3429000" indent="-228600" fontAlgn="base">
              <a:spcBef>
                <a:spcPct val="0"/>
              </a:spcBef>
              <a:spcAft>
                <a:spcPct val="0"/>
              </a:spcAft>
              <a:defRPr>
                <a:solidFill>
                  <a:schemeClr val="tx1"/>
                </a:solidFill>
                <a:latin typeface="Calibri" pitchFamily="34" charset="0"/>
                <a:ea typeface="新細明體" pitchFamily="18" charset="-120"/>
              </a:defRPr>
            </a:lvl8pPr>
            <a:lvl9pPr marL="3886200" indent="-228600" fontAlgn="base">
              <a:spcBef>
                <a:spcPct val="0"/>
              </a:spcBef>
              <a:spcAft>
                <a:spcPct val="0"/>
              </a:spcAft>
              <a:defRPr>
                <a:solidFill>
                  <a:schemeClr val="tx1"/>
                </a:solidFill>
                <a:latin typeface="Calibri" pitchFamily="34" charset="0"/>
                <a:ea typeface="新細明體" pitchFamily="18" charset="-120"/>
              </a:defRPr>
            </a:lvl9pPr>
          </a:lstStyle>
          <a:p>
            <a:r>
              <a:rPr kumimoji="0" lang="en-US" altLang="zh-TW" sz="2000">
                <a:latin typeface="Times New Roman" pitchFamily="18" charset="0"/>
                <a:cs typeface="Times New Roman" pitchFamily="18" charset="0"/>
              </a:rPr>
              <a:t>The Raspberry Pi’s GPIO pins are most commonly used with Python, but this leads to a CPU bottleneck. In this test, a simple RPi.GPIO program toggles a pin as rapidly as possible while a frequency counter measures how quickly it actually switches.</a:t>
            </a:r>
            <a:endParaRPr kumimoji="0" lang="zh-TW" altLang="en-US" sz="2000">
              <a:latin typeface="Times New Roman" pitchFamily="18" charset="0"/>
              <a:cs typeface="Times New Roman" pitchFamily="18" charset="0"/>
            </a:endParaRPr>
          </a:p>
        </p:txBody>
      </p:sp>
      <p:pic>
        <p:nvPicPr>
          <p:cNvPr id="11268" name="Picture 4" descr="PythonGP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098550"/>
            <a:ext cx="72739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9</a:t>
            </a:fld>
            <a:endParaRPr lang="zh-TW"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聲音</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07" t="5695" r="37734" b="35000"/>
          <a:stretch/>
        </p:blipFill>
        <p:spPr bwMode="auto">
          <a:xfrm>
            <a:off x="1035249" y="1572766"/>
            <a:ext cx="7115175" cy="406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057300" y="5671592"/>
            <a:ext cx="5890964" cy="504625"/>
          </a:xfrm>
          <a:prstGeom prst="rect">
            <a:avLst/>
          </a:prstGeom>
        </p:spPr>
        <p:txBody>
          <a:bodyPr wrap="square">
            <a:spAutoFit/>
          </a:bodyPr>
          <a:lstStyle/>
          <a:p>
            <a:pPr fontAlgn="auto">
              <a:lnSpc>
                <a:spcPct val="150000"/>
              </a:lnSpc>
              <a:spcBef>
                <a:spcPts val="0"/>
              </a:spcBef>
              <a:spcAft>
                <a:spcPts val="0"/>
              </a:spcAft>
              <a:defRPr/>
            </a:pPr>
            <a:r>
              <a:rPr kumimoji="0" lang="zh-TW" altLang="en-US" sz="2000" dirty="0">
                <a:solidFill>
                  <a:schemeClr val="accent1">
                    <a:lumMod val="50000"/>
                  </a:schemeClr>
                </a:solidFill>
                <a:latin typeface="+mn-lt"/>
                <a:ea typeface="+mn-ea"/>
              </a:rPr>
              <a:t>進入 </a:t>
            </a:r>
            <a:r>
              <a:rPr kumimoji="0" lang="en-US" altLang="zh-TW" sz="2000" dirty="0">
                <a:solidFill>
                  <a:schemeClr val="accent1">
                    <a:lumMod val="50000"/>
                  </a:schemeClr>
                </a:solidFill>
                <a:latin typeface="+mn-lt"/>
                <a:ea typeface="+mn-ea"/>
              </a:rPr>
              <a:t>Audio</a:t>
            </a:r>
            <a:endParaRPr kumimoji="0" lang="zh-TW" altLang="en-US" sz="2000" dirty="0">
              <a:solidFill>
                <a:schemeClr val="accent1">
                  <a:lumMod val="50000"/>
                </a:schemeClr>
              </a:solidFill>
              <a:latin typeface="+mn-lt"/>
              <a:ea typeface="+mn-ea"/>
            </a:endParaRP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90</a:t>
            </a:fld>
            <a:endParaRPr lang="zh-TW" altLang="en-US"/>
          </a:p>
        </p:txBody>
      </p:sp>
    </p:spTree>
    <p:extLst>
      <p:ext uri="{BB962C8B-B14F-4D97-AF65-F5344CB8AC3E}">
        <p14:creationId xmlns:p14="http://schemas.microsoft.com/office/powerpoint/2010/main" val="4257028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normAutofit/>
          </a:bodyPr>
          <a:lstStyle/>
          <a:p>
            <a:pPr fontAlgn="auto">
              <a:spcAft>
                <a:spcPts val="0"/>
              </a:spcAft>
              <a:defRPr/>
            </a:pP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基礎環境設定</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r>
              <a:rPr lang="zh-TW" altLang="en-US" b="1" dirty="0">
                <a:solidFill>
                  <a:schemeClr val="tx2">
                    <a:lumMod val="50000"/>
                  </a:schemeClr>
                </a:solidFill>
                <a:latin typeface="Times New Roman" panose="02020603050405020304" pitchFamily="18" charset="0"/>
                <a:ea typeface="+mn-ea"/>
                <a:cs typeface="Times New Roman" panose="02020603050405020304" pitchFamily="18" charset="0"/>
              </a:rPr>
              <a:t>聲音</a:t>
            </a:r>
            <a:r>
              <a:rPr lang="en-US" altLang="zh-TW" b="1"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TW" altLang="en-US" dirty="0">
              <a:solidFill>
                <a:schemeClr val="tx2">
                  <a:lumMod val="50000"/>
                </a:schemeClr>
              </a:solidFill>
              <a:latin typeface="Times New Roman" panose="02020603050405020304" pitchFamily="18" charset="0"/>
              <a:ea typeface="+mn-ea"/>
              <a:cs typeface="Times New Roman" panose="02020603050405020304" pitchFamily="18"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28" t="5973" r="37734" b="34861"/>
          <a:stretch/>
        </p:blipFill>
        <p:spPr bwMode="auto">
          <a:xfrm>
            <a:off x="1187624" y="1484784"/>
            <a:ext cx="7124701" cy="4057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057300" y="5671592"/>
            <a:ext cx="4450804" cy="553998"/>
          </a:xfrm>
          <a:prstGeom prst="rect">
            <a:avLst/>
          </a:prstGeom>
        </p:spPr>
        <p:txBody>
          <a:bodyPr wrap="square">
            <a:spAutoFit/>
          </a:bodyPr>
          <a:lstStyle/>
          <a:p>
            <a:pPr fontAlgn="auto">
              <a:lnSpc>
                <a:spcPct val="150000"/>
              </a:lnSpc>
              <a:spcBef>
                <a:spcPts val="0"/>
              </a:spcBef>
              <a:spcAft>
                <a:spcPts val="0"/>
              </a:spcAft>
              <a:defRPr/>
            </a:pPr>
            <a:r>
              <a:rPr kumimoji="0" lang="zh-TW" altLang="en-US" sz="2000" dirty="0">
                <a:solidFill>
                  <a:schemeClr val="accent1">
                    <a:lumMod val="50000"/>
                  </a:schemeClr>
                </a:solidFill>
                <a:latin typeface="+mn-lt"/>
                <a:ea typeface="+mn-ea"/>
              </a:rPr>
              <a:t>選擇 </a:t>
            </a:r>
            <a:r>
              <a:rPr kumimoji="0" lang="en-US" altLang="zh-TW" sz="2000" dirty="0">
                <a:solidFill>
                  <a:schemeClr val="accent1">
                    <a:lumMod val="50000"/>
                  </a:schemeClr>
                </a:solidFill>
                <a:latin typeface="+mn-lt"/>
                <a:ea typeface="+mn-ea"/>
              </a:rPr>
              <a:t>1</a:t>
            </a:r>
            <a:r>
              <a:rPr kumimoji="0" lang="zh-TW" altLang="en-US" sz="2000" dirty="0">
                <a:solidFill>
                  <a:schemeClr val="accent1">
                    <a:lumMod val="50000"/>
                  </a:schemeClr>
                </a:solidFill>
                <a:latin typeface="+mn-lt"/>
                <a:ea typeface="+mn-ea"/>
              </a:rPr>
              <a:t> </a:t>
            </a:r>
            <a:r>
              <a:rPr kumimoji="0" lang="en-US" altLang="zh-TW" sz="2000" dirty="0">
                <a:solidFill>
                  <a:schemeClr val="accent1">
                    <a:lumMod val="50000"/>
                  </a:schemeClr>
                </a:solidFill>
                <a:latin typeface="+mn-lt"/>
                <a:ea typeface="+mn-ea"/>
              </a:rPr>
              <a:t>Force 3.5mm (‘headphone’) jack</a:t>
            </a:r>
            <a:endParaRPr kumimoji="0" lang="zh-TW" altLang="en-US" sz="2000" dirty="0">
              <a:solidFill>
                <a:schemeClr val="accent1">
                  <a:lumMod val="50000"/>
                </a:schemeClr>
              </a:solidFill>
              <a:latin typeface="+mn-lt"/>
              <a:ea typeface="+mn-ea"/>
            </a:endParaRPr>
          </a:p>
        </p:txBody>
      </p:sp>
      <p:sp>
        <p:nvSpPr>
          <p:cNvPr id="3" name="投影片編號版面配置區 2"/>
          <p:cNvSpPr>
            <a:spLocks noGrp="1"/>
          </p:cNvSpPr>
          <p:nvPr>
            <p:ph type="sldNum" sz="quarter" idx="12"/>
          </p:nvPr>
        </p:nvSpPr>
        <p:spPr/>
        <p:txBody>
          <a:bodyPr/>
          <a:lstStyle/>
          <a:p>
            <a:pPr>
              <a:defRPr/>
            </a:pPr>
            <a:fld id="{B64E30A8-D264-4E72-8AA5-160288B368CA}" type="slidenum">
              <a:rPr lang="zh-TW" altLang="en-US" smtClean="0"/>
              <a:pPr>
                <a:defRPr/>
              </a:pPr>
              <a:t>91</a:t>
            </a:fld>
            <a:endParaRPr lang="zh-TW" altLang="en-US"/>
          </a:p>
        </p:txBody>
      </p:sp>
    </p:spTree>
    <p:extLst>
      <p:ext uri="{BB962C8B-B14F-4D97-AF65-F5344CB8AC3E}">
        <p14:creationId xmlns:p14="http://schemas.microsoft.com/office/powerpoint/2010/main" val="371435663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3411</TotalTime>
  <Words>1587</Words>
  <Application>Microsoft Office PowerPoint</Application>
  <PresentationFormat>如螢幕大小 (4:3)</PresentationFormat>
  <Paragraphs>287</Paragraphs>
  <Slides>91</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91</vt:i4>
      </vt:variant>
    </vt:vector>
  </HeadingPairs>
  <TitlesOfParts>
    <vt:vector size="97" baseType="lpstr">
      <vt:lpstr>新細明體</vt:lpstr>
      <vt:lpstr>Arial</vt:lpstr>
      <vt:lpstr>Calibri</vt:lpstr>
      <vt:lpstr>Times New Roman</vt:lpstr>
      <vt:lpstr>Wingdings</vt:lpstr>
      <vt:lpstr>Office 佈景主題</vt:lpstr>
      <vt:lpstr>樹莓派Pi3 (64bit)</vt:lpstr>
      <vt:lpstr>認識 Raspberry Pi 3</vt:lpstr>
      <vt:lpstr>認識 Raspberry Pi 3</vt:lpstr>
      <vt:lpstr>PowerPoint 簡報</vt:lpstr>
      <vt:lpstr>認識 Raspberry Pi 3</vt:lpstr>
      <vt:lpstr>認識 Raspberry Pi 3</vt:lpstr>
      <vt:lpstr>認識 Raspberry Pi 3</vt:lpstr>
      <vt:lpstr>認識 Raspberry Pi 3</vt:lpstr>
      <vt:lpstr>認識 Raspberry Pi 3</vt:lpstr>
      <vt:lpstr>認識 Raspberry Pi 3</vt:lpstr>
      <vt:lpstr>認識 Raspberry Pi 3</vt:lpstr>
      <vt:lpstr>圖解Raspberry Pi</vt:lpstr>
      <vt:lpstr>PowerPoint 簡報</vt:lpstr>
      <vt:lpstr>PowerPoint 簡報</vt:lpstr>
      <vt:lpstr>PowerPoint 簡報</vt:lpstr>
      <vt:lpstr>PowerPoint 簡報</vt:lpstr>
      <vt:lpstr>PowerPoint 簡報</vt:lpstr>
      <vt:lpstr>PowerPoint 簡報</vt:lpstr>
      <vt:lpstr>基礎環境設定(安裝Linux)</vt:lpstr>
      <vt:lpstr>基礎環境設定(安裝Linux)</vt:lpstr>
      <vt:lpstr>Win32DiskImager製作系統備份</vt:lpstr>
      <vt:lpstr>Win32DiskImager製作系統備份</vt:lpstr>
      <vt:lpstr>Win32DiskImager製作系統備份</vt:lpstr>
      <vt:lpstr>Raspberry Pi 是一部小型電腦</vt:lpstr>
      <vt:lpstr>Raspberry Pi 是一部小型電腦</vt:lpstr>
      <vt:lpstr>Raspberry Pi 實驗環境</vt:lpstr>
      <vt:lpstr>Raspberry Pi 實驗環境(F401A)</vt:lpstr>
      <vt:lpstr>Putty SSH 連上Pi3</vt:lpstr>
      <vt:lpstr>何謂SSH SSH是一種加密的連線方式,能夠避免因telnet明碼傳輸所造成的安全問題.  Putty簡介 putty.exe是一個可在windows平台上ssh連線的一套免費軟體. 相容於Windows XP, 8, 10 and vista  官方網頁： http://chiark.greened.org.uk/~sgtatham/putty/ Putty使用教學 首先至以下的這個位置去Download此程式 http://the.earth.li/~sgtatham/putty/latest/x86/putty.exe  </vt:lpstr>
      <vt:lpstr>Putty SSH連上Pi3</vt:lpstr>
      <vt:lpstr>Putty SSH連上Pi3</vt:lpstr>
      <vt:lpstr>PowerPoint 簡報</vt:lpstr>
      <vt:lpstr>設定無線網路連線，連上wifi</vt:lpstr>
      <vt:lpstr>無線網路設定，連上Wifi</vt:lpstr>
      <vt:lpstr>無線網路設定，連上Wifi</vt:lpstr>
      <vt:lpstr>無線網路設定，連上Wifi</vt:lpstr>
      <vt:lpstr>無線網路設定，連上Wifi</vt:lpstr>
      <vt:lpstr>無線網路設定，連上Wifi</vt:lpstr>
      <vt:lpstr>無線網路設定，連上Wifi</vt:lpstr>
      <vt:lpstr>無線網路設定，連上Wifi</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基礎環境設定(中文化)</vt:lpstr>
      <vt:lpstr>基礎環境設定(時間)</vt:lpstr>
      <vt:lpstr>基礎環境設定(時間)</vt:lpstr>
      <vt:lpstr>基礎環境設定(時間)</vt:lpstr>
      <vt:lpstr>基礎環境設定(時間)</vt:lpstr>
      <vt:lpstr>基礎環境設定(時間)</vt:lpstr>
      <vt:lpstr>基礎環境設定(時間)</vt:lpstr>
      <vt:lpstr>基礎環境設定(時間)</vt:lpstr>
      <vt:lpstr>基礎環境設定(時間)</vt:lpstr>
      <vt:lpstr>基礎環境設定(開關機)</vt:lpstr>
      <vt:lpstr>基礎環境設定(開關機)</vt:lpstr>
      <vt:lpstr>SD卡擴充</vt:lpstr>
      <vt:lpstr>SD卡擴充前</vt:lpstr>
      <vt:lpstr>SD卡擴充</vt:lpstr>
      <vt:lpstr>SD卡擴充後</vt:lpstr>
      <vt:lpstr>VNC圖形介面顯示</vt:lpstr>
      <vt:lpstr>VNC圖形介面顯示</vt:lpstr>
      <vt:lpstr>VNC圖形介面顯示</vt:lpstr>
      <vt:lpstr>VNC圖形介面顯示</vt:lpstr>
      <vt:lpstr>VNC圖形介面顯示</vt:lpstr>
      <vt:lpstr>VNC圖形介面顯示</vt:lpstr>
      <vt:lpstr>VNC圖形介面顯示</vt:lpstr>
      <vt:lpstr>VNC圖形介面顯示</vt:lpstr>
      <vt:lpstr>VNC圖形介面顯示</vt:lpstr>
      <vt:lpstr>VNC圖形介面顯示</vt:lpstr>
      <vt:lpstr>VNC圖形介面顯示</vt:lpstr>
      <vt:lpstr>WinSCP檔案上傳與下載</vt:lpstr>
      <vt:lpstr>WinSCP檔案上傳與下載</vt:lpstr>
      <vt:lpstr>WinSCP檔案上傳與下載</vt:lpstr>
      <vt:lpstr>WinSCP檔案上傳與下載</vt:lpstr>
      <vt:lpstr>youtube</vt:lpstr>
      <vt:lpstr>PowerPoint 簡報</vt:lpstr>
      <vt:lpstr>播放MP3</vt:lpstr>
      <vt:lpstr>基礎環境設定(聲音)</vt:lpstr>
      <vt:lpstr>基礎環境設定(聲音)</vt:lpstr>
      <vt:lpstr>基礎環境設定(聲音)</vt:lpstr>
      <vt:lpstr>基礎環境設定(聲音)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2016年最新樹莓派Pi3 (64bit) 實作研討會</dc:title>
  <dc:creator>JC</dc:creator>
  <cp:lastModifiedBy>佳 興</cp:lastModifiedBy>
  <cp:revision>157</cp:revision>
  <dcterms:created xsi:type="dcterms:W3CDTF">2016-04-13T06:40:19Z</dcterms:created>
  <dcterms:modified xsi:type="dcterms:W3CDTF">2024-03-01T13:46:08Z</dcterms:modified>
</cp:coreProperties>
</file>